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5.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2" r:id="rId1"/>
    <p:sldMasterId id="2147483697" r:id="rId2"/>
    <p:sldMasterId id="2147483703" r:id="rId3"/>
    <p:sldMasterId id="2147483708" r:id="rId4"/>
    <p:sldMasterId id="2147483711" r:id="rId5"/>
    <p:sldMasterId id="2147483716" r:id="rId6"/>
  </p:sldMasterIdLst>
  <p:notesMasterIdLst>
    <p:notesMasterId r:id="rId26"/>
  </p:notesMasterIdLst>
  <p:handoutMasterIdLst>
    <p:handoutMasterId r:id="rId27"/>
  </p:handoutMasterIdLst>
  <p:sldIdLst>
    <p:sldId id="285" r:id="rId7"/>
    <p:sldId id="272" r:id="rId8"/>
    <p:sldId id="283" r:id="rId9"/>
    <p:sldId id="298" r:id="rId10"/>
    <p:sldId id="288" r:id="rId11"/>
    <p:sldId id="306" r:id="rId12"/>
    <p:sldId id="296" r:id="rId13"/>
    <p:sldId id="295" r:id="rId14"/>
    <p:sldId id="299" r:id="rId15"/>
    <p:sldId id="304" r:id="rId16"/>
    <p:sldId id="294" r:id="rId17"/>
    <p:sldId id="290" r:id="rId18"/>
    <p:sldId id="292" r:id="rId19"/>
    <p:sldId id="300" r:id="rId20"/>
    <p:sldId id="301" r:id="rId21"/>
    <p:sldId id="303" r:id="rId22"/>
    <p:sldId id="271" r:id="rId23"/>
    <p:sldId id="284" r:id="rId24"/>
    <p:sldId id="305" r:id="rId2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6B"/>
    <a:srgbClr val="848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6736" autoAdjust="0"/>
  </p:normalViewPr>
  <p:slideViewPr>
    <p:cSldViewPr snapToGrid="0">
      <p:cViewPr>
        <p:scale>
          <a:sx n="75" d="100"/>
          <a:sy n="75" d="100"/>
        </p:scale>
        <p:origin x="-1002" y="-72"/>
      </p:cViewPr>
      <p:guideLst>
        <p:guide orient="horz" pos="836"/>
        <p:guide pos="809"/>
      </p:guideLst>
    </p:cSldViewPr>
  </p:slid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66" d="100"/>
          <a:sy n="66" d="100"/>
        </p:scale>
        <p:origin x="-3048"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2D57F4-6DBE-4307-8E43-6820EA252ACA}" type="datetimeFigureOut">
              <a:rPr lang="en-GB" smtClean="0"/>
              <a:t>09/10/2012</a:t>
            </a:fld>
            <a:endParaRPr lang="en-GB"/>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D523C46B-CA95-415B-989F-9722CED41EBC}" type="slidenum">
              <a:rPr lang="en-GB" smtClean="0"/>
              <a:t>‹Nr.›</a:t>
            </a:fld>
            <a:endParaRPr lang="en-GB"/>
          </a:p>
        </p:txBody>
      </p:sp>
    </p:spTree>
    <p:extLst>
      <p:ext uri="{BB962C8B-B14F-4D97-AF65-F5344CB8AC3E}">
        <p14:creationId xmlns:p14="http://schemas.microsoft.com/office/powerpoint/2010/main" val="42096380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1AF58CED-7E5F-4FF1-A18D-DF79268336EE}" type="datetimeFigureOut">
              <a:rPr lang="en-GB" smtClean="0"/>
              <a:t>09/10/2012</a:t>
            </a:fld>
            <a:endParaRPr lang="en-GB"/>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GB"/>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2493AE4-EDEB-4C7B-A454-027B9EE07E47}" type="slidenum">
              <a:rPr lang="en-GB" smtClean="0"/>
              <a:t>‹Nr.›</a:t>
            </a:fld>
            <a:endParaRPr lang="en-GB"/>
          </a:p>
        </p:txBody>
      </p:sp>
    </p:spTree>
    <p:extLst>
      <p:ext uri="{BB962C8B-B14F-4D97-AF65-F5344CB8AC3E}">
        <p14:creationId xmlns:p14="http://schemas.microsoft.com/office/powerpoint/2010/main" val="30490870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DIW Berlin </a:t>
            </a:r>
            <a:r>
              <a:rPr lang="de-DE" dirty="0" err="1" smtClean="0"/>
              <a:t>is</a:t>
            </a:r>
            <a:endParaRPr lang="de-DE" dirty="0" smtClean="0"/>
          </a:p>
          <a:p>
            <a:endParaRPr lang="de-DE" dirty="0" smtClean="0"/>
          </a:p>
          <a:p>
            <a:endParaRPr lang="de-DE" dirty="0" smtClean="0"/>
          </a:p>
          <a:p>
            <a:r>
              <a:rPr lang="de-DE" dirty="0" err="1" smtClean="0"/>
              <a:t>My</a:t>
            </a:r>
            <a:r>
              <a:rPr lang="de-DE" dirty="0" smtClean="0"/>
              <a:t> </a:t>
            </a:r>
            <a:r>
              <a:rPr lang="de-DE" dirty="0" err="1" smtClean="0"/>
              <a:t>expertise</a:t>
            </a:r>
            <a:r>
              <a:rPr lang="de-DE" dirty="0" smtClean="0"/>
              <a:t> </a:t>
            </a:r>
            <a:r>
              <a:rPr lang="de-DE" dirty="0" err="1" smtClean="0"/>
              <a:t>is</a:t>
            </a:r>
            <a:r>
              <a:rPr lang="de-DE" dirty="0" smtClean="0"/>
              <a:t> on</a:t>
            </a:r>
          </a:p>
          <a:p>
            <a:endParaRPr lang="de-DE" dirty="0" smtClean="0"/>
          </a:p>
          <a:p>
            <a:r>
              <a:rPr lang="de-DE" dirty="0" smtClean="0"/>
              <a:t>1990</a:t>
            </a:r>
            <a:r>
              <a:rPr lang="de-DE" baseline="0" dirty="0" smtClean="0"/>
              <a:t> </a:t>
            </a:r>
            <a:r>
              <a:rPr lang="de-DE" baseline="0" dirty="0" err="1" smtClean="0"/>
              <a:t>until</a:t>
            </a:r>
            <a:r>
              <a:rPr lang="de-DE" baseline="0" dirty="0" smtClean="0"/>
              <a:t> 2003 </a:t>
            </a:r>
            <a:r>
              <a:rPr lang="de-DE" baseline="0" dirty="0" err="1" smtClean="0"/>
              <a:t>involved</a:t>
            </a:r>
            <a:r>
              <a:rPr lang="de-DE" baseline="0" dirty="0" smtClean="0"/>
              <a:t> in </a:t>
            </a:r>
            <a:r>
              <a:rPr lang="de-DE" baseline="0" dirty="0" err="1" smtClean="0"/>
              <a:t>Projets</a:t>
            </a:r>
            <a:r>
              <a:rPr lang="de-DE" baseline="0" dirty="0" smtClean="0"/>
              <a:t> </a:t>
            </a:r>
            <a:r>
              <a:rPr lang="de-DE" baseline="0" dirty="0" err="1" smtClean="0"/>
              <a:t>for</a:t>
            </a:r>
            <a:r>
              <a:rPr lang="de-DE" baseline="0" dirty="0" smtClean="0"/>
              <a:t> </a:t>
            </a:r>
            <a:r>
              <a:rPr lang="de-DE" baseline="0" dirty="0" err="1" smtClean="0"/>
              <a:t>the</a:t>
            </a:r>
            <a:r>
              <a:rPr lang="de-DE" baseline="0" dirty="0" smtClean="0"/>
              <a:t> FM </a:t>
            </a:r>
            <a:r>
              <a:rPr lang="de-DE" baseline="0" dirty="0" err="1" smtClean="0"/>
              <a:t>of</a:t>
            </a:r>
            <a:r>
              <a:rPr lang="de-DE" baseline="0" dirty="0" smtClean="0"/>
              <a:t> Ec </a:t>
            </a:r>
            <a:r>
              <a:rPr lang="de-DE" baseline="0" dirty="0" err="1" smtClean="0"/>
              <a:t>Affairs</a:t>
            </a:r>
            <a:r>
              <a:rPr lang="de-DE" baseline="0" dirty="0" smtClean="0"/>
              <a:t> on </a:t>
            </a:r>
            <a:r>
              <a:rPr lang="de-DE" baseline="0" dirty="0" err="1" smtClean="0"/>
              <a:t>german</a:t>
            </a:r>
            <a:r>
              <a:rPr lang="de-DE" baseline="0" dirty="0" smtClean="0"/>
              <a:t> </a:t>
            </a:r>
            <a:r>
              <a:rPr lang="de-DE" baseline="0" dirty="0" err="1" smtClean="0"/>
              <a:t>unification</a:t>
            </a:r>
            <a:r>
              <a:rPr lang="de-DE" baseline="0" dirty="0" smtClean="0"/>
              <a:t> </a:t>
            </a:r>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a:t>
            </a:fld>
            <a:endParaRPr lang="en-GB"/>
          </a:p>
        </p:txBody>
      </p:sp>
    </p:spTree>
    <p:extLst>
      <p:ext uri="{BB962C8B-B14F-4D97-AF65-F5344CB8AC3E}">
        <p14:creationId xmlns:p14="http://schemas.microsoft.com/office/powerpoint/2010/main" val="3739067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32493AE4-EDEB-4C7B-A454-027B9EE07E47}" type="slidenum">
              <a:rPr lang="en-GB" smtClean="0"/>
              <a:t>10</a:t>
            </a:fld>
            <a:endParaRPr lang="en-GB"/>
          </a:p>
        </p:txBody>
      </p:sp>
    </p:spTree>
    <p:extLst>
      <p:ext uri="{BB962C8B-B14F-4D97-AF65-F5344CB8AC3E}">
        <p14:creationId xmlns:p14="http://schemas.microsoft.com/office/powerpoint/2010/main" val="1778406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Further possible criteria:</a:t>
            </a:r>
            <a:endParaRPr lang="en-US" sz="1200" kern="1200" smtClean="0">
              <a:solidFill>
                <a:schemeClr val="tx1"/>
              </a:solidFill>
              <a:latin typeface="+mn-lt"/>
              <a:ea typeface="+mn-ea"/>
              <a:cs typeface="+mn-cs"/>
            </a:endParaRPr>
          </a:p>
          <a:p>
            <a:endParaRPr lang="en-GB" smtClean="0"/>
          </a:p>
          <a:p>
            <a:r>
              <a:rPr lang="en-GB" dirty="0" smtClean="0"/>
              <a:t>Beneficiary: </a:t>
            </a:r>
            <a:r>
              <a:rPr lang="en-GB" dirty="0" err="1" smtClean="0"/>
              <a:t>Startups</a:t>
            </a:r>
            <a:r>
              <a:rPr lang="en-GB" dirty="0" smtClean="0"/>
              <a:t>, companies, research organisation</a:t>
            </a:r>
          </a:p>
          <a:p>
            <a:r>
              <a:rPr lang="en-GB" dirty="0" err="1" smtClean="0"/>
              <a:t>Technolgy</a:t>
            </a:r>
            <a:r>
              <a:rPr lang="en-GB" dirty="0" smtClean="0"/>
              <a:t> open, technology specific</a:t>
            </a:r>
          </a:p>
          <a:p>
            <a:r>
              <a:rPr lang="en-GB" dirty="0" smtClean="0"/>
              <a:t>Soft loan, grant</a:t>
            </a:r>
          </a:p>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11</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Consulting </a:t>
            </a:r>
            <a:r>
              <a:rPr lang="en-GB" dirty="0" err="1" smtClean="0"/>
              <a:t>servive</a:t>
            </a:r>
            <a:r>
              <a:rPr lang="en-GB" dirty="0" smtClean="0"/>
              <a:t>: </a:t>
            </a:r>
            <a:r>
              <a:rPr lang="en-GB" dirty="0" err="1" smtClean="0"/>
              <a:t>Innovtion</a:t>
            </a:r>
            <a:r>
              <a:rPr lang="en-GB" baseline="0" dirty="0" smtClean="0"/>
              <a:t> voucher! </a:t>
            </a:r>
            <a:r>
              <a:rPr lang="en-GB" baseline="0" dirty="0" err="1" smtClean="0"/>
              <a:t>Sehr</a:t>
            </a:r>
            <a:r>
              <a:rPr lang="en-GB" baseline="0" dirty="0" smtClean="0"/>
              <a:t> </a:t>
            </a:r>
            <a:r>
              <a:rPr lang="en-GB" baseline="0" dirty="0" err="1" smtClean="0"/>
              <a:t>beliebt</a:t>
            </a:r>
            <a:r>
              <a:rPr lang="en-GB" baseline="0" dirty="0" smtClean="0"/>
              <a:t> </a:t>
            </a:r>
            <a:r>
              <a:rPr lang="en-GB" baseline="0" dirty="0" err="1" smtClean="0"/>
              <a:t>geworden</a:t>
            </a:r>
            <a:r>
              <a:rPr lang="en-GB" baseline="0" dirty="0" smtClean="0"/>
              <a:t>. Pendant </a:t>
            </a:r>
            <a:r>
              <a:rPr lang="en-GB" baseline="0" dirty="0" err="1" smtClean="0"/>
              <a:t>zu</a:t>
            </a:r>
            <a:r>
              <a:rPr lang="en-GB" baseline="0" dirty="0" smtClean="0"/>
              <a:t> </a:t>
            </a:r>
            <a:r>
              <a:rPr lang="en-GB" baseline="0" dirty="0" err="1" smtClean="0"/>
              <a:t>einem</a:t>
            </a:r>
            <a:r>
              <a:rPr lang="en-GB" baseline="0" dirty="0" smtClean="0"/>
              <a:t> </a:t>
            </a:r>
            <a:r>
              <a:rPr lang="en-GB" baseline="0" dirty="0" err="1" smtClean="0"/>
              <a:t>BMWi</a:t>
            </a:r>
            <a:r>
              <a:rPr lang="en-GB" baseline="0" dirty="0" smtClean="0"/>
              <a:t> </a:t>
            </a:r>
            <a:r>
              <a:rPr lang="en-GB" baseline="0" dirty="0" err="1" smtClean="0"/>
              <a:t>Programm</a:t>
            </a:r>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12</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Folienbildplatzhalter 1"/>
          <p:cNvSpPr>
            <a:spLocks noGrp="1" noRot="1" noChangeAspect="1"/>
          </p:cNvSpPr>
          <p:nvPr>
            <p:ph type="sldImg"/>
          </p:nvPr>
        </p:nvSpPr>
        <p:spPr bwMode="auto">
          <a:noFill/>
          <a:ln>
            <a:solidFill>
              <a:srgbClr val="000000"/>
            </a:solidFill>
            <a:miter lim="800000"/>
            <a:headEnd/>
            <a:tailEnd/>
          </a:ln>
        </p:spPr>
      </p:sp>
      <p:sp>
        <p:nvSpPr>
          <p:cNvPr id="70658" name="Notizenplatzhalter 2"/>
          <p:cNvSpPr>
            <a:spLocks noGrp="1"/>
          </p:cNvSpPr>
          <p:nvPr>
            <p:ph type="body" idx="1"/>
          </p:nvPr>
        </p:nvSpPr>
        <p:spPr bwMode="auto">
          <a:noFill/>
        </p:spPr>
        <p:txBody>
          <a:bodyPr/>
          <a:lstStyle/>
          <a:p>
            <a:pPr eaLnBrk="1" hangingPunct="1">
              <a:spcBef>
                <a:spcPct val="0"/>
              </a:spcBef>
            </a:pPr>
            <a:endParaRPr lang="en-GB" smtClean="0"/>
          </a:p>
        </p:txBody>
      </p:sp>
      <p:sp>
        <p:nvSpPr>
          <p:cNvPr id="60419"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383FEA-A3DF-45B9-8481-2DFB45A979FE}" type="slidenum">
              <a:rPr lang="en-GB"/>
              <a:pPr fontAlgn="base">
                <a:spcBef>
                  <a:spcPct val="0"/>
                </a:spcBef>
                <a:spcAft>
                  <a:spcPct val="0"/>
                </a:spcAft>
                <a:defRPr/>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Innovation and technology support for SMEs is part of a broad system of innovation policies. Further components are</a:t>
            </a:r>
          </a:p>
          <a:p>
            <a:pPr lvl="0"/>
            <a:r>
              <a:rPr lang="en-GB" sz="1200" kern="1200" dirty="0" smtClean="0">
                <a:solidFill>
                  <a:schemeClr val="tx1"/>
                </a:solidFill>
                <a:effectLst/>
                <a:latin typeface="+mn-lt"/>
                <a:ea typeface="+mn-ea"/>
                <a:cs typeface="+mn-cs"/>
              </a:rPr>
              <a:t>“Mission oriented” programmes e.g. biotech, nanotech, aviation, transport, energy, environment, IT. Those programme are launched by different federal ministries, mainly the Federal Ministry of Education and research (BMBF), the Federal Ministry of Economics and Technology (BMWi), and the Federal Ministry of Federal Ministry for the Environment, Nature Conservation and Nuclear Safety (BMU)</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Funding of research institutions over a longer period of time in order to assure competence and strategic orientation of the German landscape (MPG, </a:t>
            </a:r>
            <a:r>
              <a:rPr lang="en-GB" sz="1200" kern="1200" dirty="0" err="1" smtClean="0">
                <a:solidFill>
                  <a:schemeClr val="tx1"/>
                </a:solidFill>
                <a:effectLst/>
                <a:latin typeface="+mn-lt"/>
                <a:ea typeface="+mn-ea"/>
                <a:cs typeface="+mn-cs"/>
              </a:rPr>
              <a:t>FhG</a:t>
            </a:r>
            <a:r>
              <a:rPr lang="en-GB" sz="1200" kern="1200" dirty="0" smtClean="0">
                <a:solidFill>
                  <a:schemeClr val="tx1"/>
                </a:solidFill>
                <a:effectLst/>
                <a:latin typeface="+mn-lt"/>
                <a:ea typeface="+mn-ea"/>
                <a:cs typeface="+mn-cs"/>
              </a:rPr>
              <a:t>, DFG, HGF, …). Funders are the BMBF, BMWi, partly in cooperation with the federal states</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Innovation-friendly framework conditions, such as regulation of intellectual property venture capital, tax relief, …</a:t>
            </a:r>
          </a:p>
          <a:p>
            <a:pPr lvl="0"/>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Innovation and technology support for SMEs is also part of the “High-Tech Strategy 2020 for Germany” of the German Government. The strategy is a comprehensive national strategy which bundles R&amp;D activities from various fields of in line with the long-time tradition in German innovation policy. The </a:t>
            </a:r>
            <a:r>
              <a:rPr lang="en-GB" sz="1200" kern="1200" dirty="0" err="1" smtClean="0">
                <a:solidFill>
                  <a:schemeClr val="tx1"/>
                </a:solidFill>
                <a:effectLst/>
                <a:latin typeface="+mn-lt"/>
                <a:ea typeface="+mn-ea"/>
                <a:cs typeface="+mn-cs"/>
              </a:rPr>
              <a:t>HighTec</a:t>
            </a:r>
            <a:r>
              <a:rPr lang="en-GB" sz="1200" kern="1200" dirty="0" smtClean="0">
                <a:solidFill>
                  <a:schemeClr val="tx1"/>
                </a:solidFill>
                <a:effectLst/>
                <a:latin typeface="+mn-lt"/>
                <a:ea typeface="+mn-ea"/>
                <a:cs typeface="+mn-cs"/>
              </a:rPr>
              <a:t> Strategy defines five major demand fields derived from the global challenges and relevant for the German society – climate/energy, health/nutrition, mobility, security, and communication. </a:t>
            </a:r>
          </a:p>
          <a:p>
            <a:r>
              <a:rPr lang="en-GB" sz="1200" kern="1200" dirty="0" smtClean="0">
                <a:solidFill>
                  <a:schemeClr val="tx1"/>
                </a:solidFill>
                <a:effectLst/>
                <a:latin typeface="+mn-lt"/>
                <a:ea typeface="+mn-ea"/>
                <a:cs typeface="+mn-cs"/>
              </a:rPr>
              <a:t>In this presentation the aim and the core areas of the German technology and innovation policy are addressed in two ways, first in general and second for those programmes which are especially designed for SME. Also the main institutions in the field of innovation policy, such as the BMBF, the BMWi and the 16 federal states, and the division of labour between these institutions are introduced. </a:t>
            </a:r>
          </a:p>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14</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15</a:t>
            </a:fld>
            <a:endParaRPr lang="en-GB"/>
          </a:p>
        </p:txBody>
      </p:sp>
    </p:spTree>
    <p:extLst>
      <p:ext uri="{BB962C8B-B14F-4D97-AF65-F5344CB8AC3E}">
        <p14:creationId xmlns:p14="http://schemas.microsoft.com/office/powerpoint/2010/main" val="3119651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32493AE4-EDEB-4C7B-A454-027B9EE07E47}" type="slidenum">
              <a:rPr lang="en-GB" smtClean="0"/>
              <a:t>16</a:t>
            </a:fld>
            <a:endParaRPr lang="en-GB"/>
          </a:p>
        </p:txBody>
      </p:sp>
    </p:spTree>
    <p:extLst>
      <p:ext uri="{BB962C8B-B14F-4D97-AF65-F5344CB8AC3E}">
        <p14:creationId xmlns:p14="http://schemas.microsoft.com/office/powerpoint/2010/main" val="1778406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b="1" kern="1200" dirty="0" smtClean="0">
                <a:solidFill>
                  <a:schemeClr val="tx1"/>
                </a:solidFill>
                <a:effectLst/>
                <a:latin typeface="+mn-lt"/>
                <a:ea typeface="+mn-ea"/>
                <a:cs typeface="+mn-cs"/>
              </a:rPr>
              <a:t>Summary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presentation has shown that German SMEs are supported with a broad variety of programmes in order to strengthen their research and innovation activities. Some programmes fund R&amp;D projects, either a single projects or a project in co operation with universities, research institutes or other companies. Project funds do not fund the whole R&amp;D budget of a company. Another type of programmes facilitates financing of high-tech start ups. A third type supports the technology and knowledge transfer from universities and research facilities.</a:t>
            </a:r>
          </a:p>
          <a:p>
            <a:r>
              <a:rPr lang="en-GB" sz="1200" kern="1200" dirty="0" smtClean="0">
                <a:solidFill>
                  <a:schemeClr val="tx1"/>
                </a:solidFill>
                <a:effectLst/>
                <a:latin typeface="+mn-lt"/>
                <a:ea typeface="+mn-ea"/>
                <a:cs typeface="+mn-cs"/>
              </a:rPr>
              <a:t>There is a division of responsibility between different promoters. The BMWi is the main responsible ministry for SME innovation policy measures. However other federal ministries and the federal states offer special programmes for SMEs. The BMBF is the main responsible for mission oriented programmes which are open to all companies small and large ones.</a:t>
            </a:r>
          </a:p>
          <a:p>
            <a:r>
              <a:rPr lang="en-GB" sz="1200" kern="1200" dirty="0" smtClean="0">
                <a:solidFill>
                  <a:schemeClr val="tx1"/>
                </a:solidFill>
                <a:effectLst/>
                <a:latin typeface="+mn-lt"/>
                <a:ea typeface="+mn-ea"/>
                <a:cs typeface="+mn-cs"/>
              </a:rPr>
              <a:t>The SME Central Innovation Programme (ZIM) is the most important programme, as it offers a variety of funding (single projects and projects in co operation), is very much appreciated by the companies who used it, and is the biggest programme in terms of amount of funding. </a:t>
            </a:r>
          </a:p>
          <a:p>
            <a:r>
              <a:rPr lang="en-GB" sz="1200" kern="1200" dirty="0" smtClean="0">
                <a:solidFill>
                  <a:schemeClr val="tx1"/>
                </a:solidFill>
                <a:effectLst/>
                <a:latin typeface="+mn-lt"/>
                <a:ea typeface="+mn-ea"/>
                <a:cs typeface="+mn-cs"/>
              </a:rPr>
              <a:t>Innovation and Technology Support for SMEs is also integrated into the High-Tech Strategy 2020 for Germany.</a:t>
            </a:r>
          </a:p>
          <a:p>
            <a:endParaRPr lang="en-GB"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Conclusions</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in all, the system of innovation policy measures for SMEs is well integrated into the German innovation policy. However, there is need for streamlining, also because framework conditions are changing continuously. </a:t>
            </a:r>
          </a:p>
          <a:p>
            <a:r>
              <a:rPr lang="en-GB" sz="1200" kern="1200" dirty="0" smtClean="0">
                <a:solidFill>
                  <a:schemeClr val="tx1"/>
                </a:solidFill>
                <a:effectLst/>
                <a:latin typeface="+mn-lt"/>
                <a:ea typeface="+mn-ea"/>
                <a:cs typeface="+mn-cs"/>
              </a:rPr>
              <a:t>The aim of innovation policy is to stimulate R&amp;D and innovation activities and behaviour in SMEs. Policy maker should continue their efforts in order to raise the number of SMEs with (continuous) R&amp;D and to encourage SMEs to co operate.  </a:t>
            </a:r>
          </a:p>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17</a:t>
            </a:fld>
            <a:endParaRPr lang="en-GB"/>
          </a:p>
        </p:txBody>
      </p:sp>
    </p:spTree>
    <p:extLst>
      <p:ext uri="{BB962C8B-B14F-4D97-AF65-F5344CB8AC3E}">
        <p14:creationId xmlns:p14="http://schemas.microsoft.com/office/powerpoint/2010/main" val="18435694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32493AE4-EDEB-4C7B-A454-027B9EE07E47}" type="slidenum">
              <a:rPr lang="en-GB" smtClean="0"/>
              <a:t>18</a:t>
            </a:fld>
            <a:endParaRPr lang="en-GB"/>
          </a:p>
        </p:txBody>
      </p:sp>
    </p:spTree>
    <p:extLst>
      <p:ext uri="{BB962C8B-B14F-4D97-AF65-F5344CB8AC3E}">
        <p14:creationId xmlns:p14="http://schemas.microsoft.com/office/powerpoint/2010/main" val="7283198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19</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32493AE4-EDEB-4C7B-A454-027B9EE07E47}" type="slidenum">
              <a:rPr lang="en-GB" smtClean="0"/>
              <a:t>2</a:t>
            </a:fld>
            <a:endParaRPr lang="en-GB"/>
          </a:p>
        </p:txBody>
      </p:sp>
    </p:spTree>
    <p:extLst>
      <p:ext uri="{BB962C8B-B14F-4D97-AF65-F5344CB8AC3E}">
        <p14:creationId xmlns:p14="http://schemas.microsoft.com/office/powerpoint/2010/main" val="119987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a:p>
        </p:txBody>
      </p:sp>
      <p:sp>
        <p:nvSpPr>
          <p:cNvPr id="4" name="Foliennummernplatzhalter 3"/>
          <p:cNvSpPr>
            <a:spLocks noGrp="1"/>
          </p:cNvSpPr>
          <p:nvPr>
            <p:ph type="sldNum" sz="quarter" idx="10"/>
          </p:nvPr>
        </p:nvSpPr>
        <p:spPr/>
        <p:txBody>
          <a:bodyPr/>
          <a:lstStyle/>
          <a:p>
            <a:fld id="{32493AE4-EDEB-4C7B-A454-027B9EE07E47}" type="slidenum">
              <a:rPr lang="en-GB" smtClean="0"/>
              <a:t>3</a:t>
            </a:fld>
            <a:endParaRPr lang="en-GB"/>
          </a:p>
        </p:txBody>
      </p:sp>
    </p:spTree>
    <p:extLst>
      <p:ext uri="{BB962C8B-B14F-4D97-AF65-F5344CB8AC3E}">
        <p14:creationId xmlns:p14="http://schemas.microsoft.com/office/powerpoint/2010/main" val="177840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4</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err="1" smtClean="0">
                <a:solidFill>
                  <a:schemeClr val="tx1"/>
                </a:solidFill>
                <a:effectLst/>
                <a:latin typeface="+mn-lt"/>
                <a:ea typeface="+mn-ea"/>
                <a:cs typeface="+mn-cs"/>
              </a:rPr>
              <a:t>Insitutionelle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Förderung</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2010: 7 </a:t>
            </a:r>
            <a:r>
              <a:rPr lang="en-GB" sz="1200" kern="1200" dirty="0" err="1" smtClean="0">
                <a:solidFill>
                  <a:schemeClr val="tx1"/>
                </a:solidFill>
                <a:effectLst/>
                <a:latin typeface="+mn-lt"/>
                <a:ea typeface="+mn-ea"/>
                <a:cs typeface="+mn-cs"/>
              </a:rPr>
              <a:t>Mrd</a:t>
            </a:r>
            <a:r>
              <a:rPr lang="en-GB" sz="1200" kern="1200" dirty="0" smtClean="0">
                <a:solidFill>
                  <a:schemeClr val="tx1"/>
                </a:solidFill>
                <a:effectLst/>
                <a:latin typeface="+mn-lt"/>
                <a:ea typeface="+mn-ea"/>
                <a:cs typeface="+mn-cs"/>
              </a:rPr>
              <a:t> Euro, 4,9 bund, 2,1 </a:t>
            </a:r>
            <a:r>
              <a:rPr lang="en-GB" sz="1200" kern="1200" dirty="0" err="1" smtClean="0">
                <a:solidFill>
                  <a:schemeClr val="tx1"/>
                </a:solidFill>
                <a:effectLst/>
                <a:latin typeface="+mn-lt"/>
                <a:ea typeface="+mn-ea"/>
                <a:cs typeface="+mn-cs"/>
              </a:rPr>
              <a:t>Länder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Tabelle</a:t>
            </a:r>
            <a:r>
              <a:rPr lang="en-GB" sz="1200" kern="1200" dirty="0" smtClean="0">
                <a:solidFill>
                  <a:schemeClr val="tx1"/>
                </a:solidFill>
                <a:effectLst/>
                <a:latin typeface="+mn-lt"/>
                <a:ea typeface="+mn-ea"/>
                <a:cs typeface="+mn-cs"/>
              </a:rPr>
              <a:t> 12 3/3 </a:t>
            </a:r>
            <a:r>
              <a:rPr lang="en-GB" sz="1200" kern="1200" dirty="0" err="1" smtClean="0">
                <a:solidFill>
                  <a:schemeClr val="tx1"/>
                </a:solidFill>
                <a:effectLst/>
                <a:latin typeface="+mn-lt"/>
                <a:ea typeface="+mn-ea"/>
                <a:cs typeface="+mn-cs"/>
              </a:rPr>
              <a:t>Bufi</a:t>
            </a:r>
            <a:r>
              <a:rPr lang="en-GB" sz="1200" kern="1200" dirty="0" smtClean="0">
                <a:solidFill>
                  <a:schemeClr val="tx1"/>
                </a:solidFill>
                <a:effectLst/>
                <a:latin typeface="+mn-lt"/>
                <a:ea typeface="+mn-ea"/>
                <a:cs typeface="+mn-cs"/>
              </a:rPr>
              <a:t>, S. 440)</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Innovation and technology support for SMEs is part of a broad system of innovation policies. Further components are</a:t>
            </a:r>
          </a:p>
          <a:p>
            <a:pPr lvl="0"/>
            <a:r>
              <a:rPr lang="en-GB" sz="1200" kern="1200" dirty="0" smtClean="0">
                <a:solidFill>
                  <a:schemeClr val="tx1"/>
                </a:solidFill>
                <a:effectLst/>
                <a:latin typeface="+mn-lt"/>
                <a:ea typeface="+mn-ea"/>
                <a:cs typeface="+mn-cs"/>
              </a:rPr>
              <a:t>“Mission oriented” programmes . Those programme are launched by different federal ministries, mainly the Federal Ministry of Education and research (BMBF), the Federal Ministry of Economics and Technology (BMWi), and the Federal Ministry of Federal Ministry for the Environment, Nature Conservation and Nuclear Safety (BMU)</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Funding of research institutions over a longer period of time in order to assure competence and strategic orientation of the German landscape (MPG, </a:t>
            </a:r>
            <a:r>
              <a:rPr lang="en-GB" sz="1200" kern="1200" dirty="0" err="1" smtClean="0">
                <a:solidFill>
                  <a:schemeClr val="tx1"/>
                </a:solidFill>
                <a:effectLst/>
                <a:latin typeface="+mn-lt"/>
                <a:ea typeface="+mn-ea"/>
                <a:cs typeface="+mn-cs"/>
              </a:rPr>
              <a:t>FhG</a:t>
            </a:r>
            <a:r>
              <a:rPr lang="en-GB" sz="1200" kern="1200" dirty="0" smtClean="0">
                <a:solidFill>
                  <a:schemeClr val="tx1"/>
                </a:solidFill>
                <a:effectLst/>
                <a:latin typeface="+mn-lt"/>
                <a:ea typeface="+mn-ea"/>
                <a:cs typeface="+mn-cs"/>
              </a:rPr>
              <a:t>, DFG, HGF, …). Innovation-friendly framework conditions, such as regulation of intellectual property venture capital, tax relief, …</a:t>
            </a:r>
          </a:p>
          <a:p>
            <a:pPr lvl="0"/>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Innovation and technology support for SMEs is also part of the “High-Tech Strategy 2020 for Germany” of the German Government. The strategy is a comprehensive national strategy which bundles R&amp;D activities from various fields of in line with the long-time tradition in German innovation policy. The </a:t>
            </a:r>
            <a:r>
              <a:rPr lang="en-GB" sz="1200" kern="1200" dirty="0" err="1" smtClean="0">
                <a:solidFill>
                  <a:schemeClr val="tx1"/>
                </a:solidFill>
                <a:effectLst/>
                <a:latin typeface="+mn-lt"/>
                <a:ea typeface="+mn-ea"/>
                <a:cs typeface="+mn-cs"/>
              </a:rPr>
              <a:t>HighTec</a:t>
            </a:r>
            <a:r>
              <a:rPr lang="en-GB" sz="1200" kern="1200" dirty="0" smtClean="0">
                <a:solidFill>
                  <a:schemeClr val="tx1"/>
                </a:solidFill>
                <a:effectLst/>
                <a:latin typeface="+mn-lt"/>
                <a:ea typeface="+mn-ea"/>
                <a:cs typeface="+mn-cs"/>
              </a:rPr>
              <a:t> Strategy defines five major demand fields derived from the global challenges and relevant for the German society – climate/energy, health/nutrition, mobility, security, and communication. </a:t>
            </a:r>
          </a:p>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5</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err="1" smtClean="0">
                <a:solidFill>
                  <a:schemeClr val="tx1"/>
                </a:solidFill>
                <a:effectLst/>
                <a:latin typeface="+mn-lt"/>
                <a:ea typeface="+mn-ea"/>
                <a:cs typeface="+mn-cs"/>
              </a:rPr>
              <a:t>Insitutionelle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Förderung</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2010: 7 </a:t>
            </a:r>
            <a:r>
              <a:rPr lang="en-GB" sz="1200" kern="1200" dirty="0" err="1" smtClean="0">
                <a:solidFill>
                  <a:schemeClr val="tx1"/>
                </a:solidFill>
                <a:effectLst/>
                <a:latin typeface="+mn-lt"/>
                <a:ea typeface="+mn-ea"/>
                <a:cs typeface="+mn-cs"/>
              </a:rPr>
              <a:t>Mrd</a:t>
            </a:r>
            <a:r>
              <a:rPr lang="en-GB" sz="1200" kern="1200" dirty="0" smtClean="0">
                <a:solidFill>
                  <a:schemeClr val="tx1"/>
                </a:solidFill>
                <a:effectLst/>
                <a:latin typeface="+mn-lt"/>
                <a:ea typeface="+mn-ea"/>
                <a:cs typeface="+mn-cs"/>
              </a:rPr>
              <a:t> Euro, 4,9 bund, 2,1 </a:t>
            </a:r>
            <a:r>
              <a:rPr lang="en-GB" sz="1200" kern="1200" dirty="0" err="1" smtClean="0">
                <a:solidFill>
                  <a:schemeClr val="tx1"/>
                </a:solidFill>
                <a:effectLst/>
                <a:latin typeface="+mn-lt"/>
                <a:ea typeface="+mn-ea"/>
                <a:cs typeface="+mn-cs"/>
              </a:rPr>
              <a:t>Länder</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Tabelle</a:t>
            </a:r>
            <a:r>
              <a:rPr lang="en-GB" sz="1200" kern="1200" dirty="0" smtClean="0">
                <a:solidFill>
                  <a:schemeClr val="tx1"/>
                </a:solidFill>
                <a:effectLst/>
                <a:latin typeface="+mn-lt"/>
                <a:ea typeface="+mn-ea"/>
                <a:cs typeface="+mn-cs"/>
              </a:rPr>
              <a:t> 12 3/3 </a:t>
            </a:r>
            <a:r>
              <a:rPr lang="en-GB" sz="1200" kern="1200" dirty="0" err="1" smtClean="0">
                <a:solidFill>
                  <a:schemeClr val="tx1"/>
                </a:solidFill>
                <a:effectLst/>
                <a:latin typeface="+mn-lt"/>
                <a:ea typeface="+mn-ea"/>
                <a:cs typeface="+mn-cs"/>
              </a:rPr>
              <a:t>Bufi</a:t>
            </a:r>
            <a:r>
              <a:rPr lang="en-GB" sz="1200" kern="1200" dirty="0" smtClean="0">
                <a:solidFill>
                  <a:schemeClr val="tx1"/>
                </a:solidFill>
                <a:effectLst/>
                <a:latin typeface="+mn-lt"/>
                <a:ea typeface="+mn-ea"/>
                <a:cs typeface="+mn-cs"/>
              </a:rPr>
              <a:t>, S. 440)</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Innovation and technology support for SMEs is part of a broad system of innovation policies. Further components are</a:t>
            </a:r>
          </a:p>
          <a:p>
            <a:pPr lvl="0"/>
            <a:r>
              <a:rPr lang="en-GB" sz="1200" kern="1200" dirty="0" smtClean="0">
                <a:solidFill>
                  <a:schemeClr val="tx1"/>
                </a:solidFill>
                <a:effectLst/>
                <a:latin typeface="+mn-lt"/>
                <a:ea typeface="+mn-ea"/>
                <a:cs typeface="+mn-cs"/>
              </a:rPr>
              <a:t>“Mission oriented” programmes . Those programme are launched by different federal ministries, mainly the Federal Ministry of Education and research (BMBF), the Federal Ministry of Economics and Technology (BMWi), and the Federal Ministry of Federal Ministry for the Environment, Nature Conservation and Nuclear Safety (BMU)</a:t>
            </a:r>
          </a:p>
          <a:p>
            <a:pPr lvl="0"/>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Funding of research institutions over a longer period of time in order to assure competence and strategic orientation of the German landscape (MPG, </a:t>
            </a:r>
            <a:r>
              <a:rPr lang="en-GB" sz="1200" kern="1200" dirty="0" err="1" smtClean="0">
                <a:solidFill>
                  <a:schemeClr val="tx1"/>
                </a:solidFill>
                <a:effectLst/>
                <a:latin typeface="+mn-lt"/>
                <a:ea typeface="+mn-ea"/>
                <a:cs typeface="+mn-cs"/>
              </a:rPr>
              <a:t>FhG</a:t>
            </a:r>
            <a:r>
              <a:rPr lang="en-GB" sz="1200" kern="1200" dirty="0" smtClean="0">
                <a:solidFill>
                  <a:schemeClr val="tx1"/>
                </a:solidFill>
                <a:effectLst/>
                <a:latin typeface="+mn-lt"/>
                <a:ea typeface="+mn-ea"/>
                <a:cs typeface="+mn-cs"/>
              </a:rPr>
              <a:t>, DFG, HGF, …). Innovation-friendly framework conditions, such as regulation of intellectual property venture capital, tax relief, …</a:t>
            </a:r>
          </a:p>
          <a:p>
            <a:pPr lvl="0"/>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Innovation and technology support for SMEs is also part of the “High-Tech Strategy 2020 for Germany” of the German Government. The strategy is a comprehensive national strategy which bundles R&amp;D activities from various fields of in line with the long-time tradition in German innovation policy. The </a:t>
            </a:r>
            <a:r>
              <a:rPr lang="en-GB" sz="1200" kern="1200" dirty="0" err="1" smtClean="0">
                <a:solidFill>
                  <a:schemeClr val="tx1"/>
                </a:solidFill>
                <a:effectLst/>
                <a:latin typeface="+mn-lt"/>
                <a:ea typeface="+mn-ea"/>
                <a:cs typeface="+mn-cs"/>
              </a:rPr>
              <a:t>HighTec</a:t>
            </a:r>
            <a:r>
              <a:rPr lang="en-GB" sz="1200" kern="1200" dirty="0" smtClean="0">
                <a:solidFill>
                  <a:schemeClr val="tx1"/>
                </a:solidFill>
                <a:effectLst/>
                <a:latin typeface="+mn-lt"/>
                <a:ea typeface="+mn-ea"/>
                <a:cs typeface="+mn-cs"/>
              </a:rPr>
              <a:t> Strategy defines five major demand fields derived from the global challenges and relevant for the German society – climate/energy, health/nutrition, mobility, security, and communication. </a:t>
            </a:r>
          </a:p>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6</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sz="1200" kern="1200" dirty="0" smtClean="0">
                <a:solidFill>
                  <a:schemeClr val="tx1"/>
                </a:solidFill>
                <a:effectLst/>
                <a:latin typeface="+mn-lt"/>
                <a:ea typeface="+mn-ea"/>
                <a:cs typeface="+mn-cs"/>
              </a:rPr>
              <a:t>The following table provides an synopsis about the most important programmes which aim at strengthening R&amp;D and innovativeness of SMEs in Germany. The table classifies the programmes in those which </a:t>
            </a:r>
          </a:p>
          <a:p>
            <a:pPr lvl="0"/>
            <a:r>
              <a:rPr lang="en-GB" sz="1200" kern="1200" dirty="0" smtClean="0">
                <a:solidFill>
                  <a:schemeClr val="tx1"/>
                </a:solidFill>
                <a:effectLst/>
                <a:latin typeface="+mn-lt"/>
                <a:ea typeface="+mn-ea"/>
                <a:cs typeface="+mn-cs"/>
              </a:rPr>
              <a:t>finance specific R&amp;D projects in SMEs,</a:t>
            </a:r>
          </a:p>
          <a:p>
            <a:pPr lvl="0"/>
            <a:r>
              <a:rPr lang="en-GB" sz="1200" kern="1200" dirty="0" smtClean="0">
                <a:solidFill>
                  <a:schemeClr val="tx1"/>
                </a:solidFill>
                <a:effectLst/>
                <a:latin typeface="+mn-lt"/>
                <a:ea typeface="+mn-ea"/>
                <a:cs typeface="+mn-cs"/>
              </a:rPr>
              <a:t>fund the new companies, </a:t>
            </a:r>
          </a:p>
          <a:p>
            <a:pPr lvl="0"/>
            <a:r>
              <a:rPr lang="en-GB" sz="1200" kern="1200" dirty="0" smtClean="0">
                <a:solidFill>
                  <a:schemeClr val="tx1"/>
                </a:solidFill>
                <a:effectLst/>
                <a:latin typeface="+mn-lt"/>
                <a:ea typeface="+mn-ea"/>
                <a:cs typeface="+mn-cs"/>
              </a:rPr>
              <a:t>fund or support the transfer of technologies and knowledge, and</a:t>
            </a:r>
          </a:p>
          <a:p>
            <a:pPr lvl="0"/>
            <a:r>
              <a:rPr lang="en-GB" sz="1200" kern="1200" dirty="0" smtClean="0">
                <a:solidFill>
                  <a:schemeClr val="tx1"/>
                </a:solidFill>
                <a:effectLst/>
                <a:latin typeface="+mn-lt"/>
                <a:ea typeface="+mn-ea"/>
                <a:cs typeface="+mn-cs"/>
              </a:rPr>
              <a:t>support</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the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organisation</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of</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networks</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and</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clusters</a:t>
            </a:r>
            <a:r>
              <a:rPr lang="de-DE" sz="1200" kern="1200" dirty="0" smtClean="0">
                <a:solidFill>
                  <a:schemeClr val="tx1"/>
                </a:solidFill>
                <a:effectLst/>
                <a:latin typeface="+mn-lt"/>
                <a:ea typeface="+mn-ea"/>
                <a:cs typeface="+mn-cs"/>
              </a:rPr>
              <a:t> SMESs </a:t>
            </a:r>
            <a:r>
              <a:rPr lang="de-DE" sz="1200" kern="1200" dirty="0" err="1" smtClean="0">
                <a:solidFill>
                  <a:schemeClr val="tx1"/>
                </a:solidFill>
                <a:effectLst/>
                <a:latin typeface="+mn-lt"/>
                <a:ea typeface="+mn-ea"/>
                <a:cs typeface="+mn-cs"/>
              </a:rPr>
              <a:t>are</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part</a:t>
            </a:r>
            <a:r>
              <a:rPr lang="de-DE" sz="1200" kern="1200" dirty="0" smtClean="0">
                <a:solidFill>
                  <a:schemeClr val="tx1"/>
                </a:solidFill>
                <a:effectLst/>
                <a:latin typeface="+mn-lt"/>
                <a:ea typeface="+mn-ea"/>
                <a:cs typeface="+mn-cs"/>
              </a:rPr>
              <a:t> </a:t>
            </a:r>
            <a:r>
              <a:rPr lang="de-DE" sz="1200" kern="1200" dirty="0" err="1" smtClean="0">
                <a:solidFill>
                  <a:schemeClr val="tx1"/>
                </a:solidFill>
                <a:effectLst/>
                <a:latin typeface="+mn-lt"/>
                <a:ea typeface="+mn-ea"/>
                <a:cs typeface="+mn-cs"/>
              </a:rPr>
              <a:t>of</a:t>
            </a:r>
            <a:r>
              <a:rPr lang="de-DE"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It becomes apparent that most of the programmes for SMEs are run by the Federal Ministry of Economics and Technology (BMWi), and only two by the Federal Ministry of Education and Research (BMBF). In Germany there are 16 federal states which also play an important role in innovation policy. They vary in their policy strategies very much which is also due to the differences in the industrial structure of the regions. To present all the different federal states approaches and programmes would exceed the frame of this presentation. It is however important to know that according to their self-conception the federal states offer complementary programmes to the programmes on the federal level and the EU which are tailored to regional conditions. Most of the federal states ministries have launched a programme called “innovation assistant” by which SMEs get reimbursed part of the salary for an employee which graduated from a German university and started his career in the company. Nearly all of them also have programmes for facilitation of regional or local network and clusters.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smtClean="0">
              <a:solidFill>
                <a:schemeClr val="tx1"/>
              </a:solidFill>
              <a:latin typeface="+mn-lt"/>
              <a:ea typeface="+mn-ea"/>
              <a:cs typeface="+mn-cs"/>
            </a:endParaRPr>
          </a:p>
          <a:p>
            <a:r>
              <a:rPr lang="en-GB" sz="1200" kern="1200" dirty="0" smtClean="0">
                <a:solidFill>
                  <a:schemeClr val="tx1"/>
                </a:solidFill>
                <a:effectLst/>
                <a:latin typeface="+mn-lt"/>
                <a:ea typeface="+mn-ea"/>
                <a:cs typeface="+mn-cs"/>
              </a:rPr>
              <a:t>Also to mention are the activities of the European Union, mainly the programme „</a:t>
            </a:r>
            <a:r>
              <a:rPr lang="en-GB" sz="1200" kern="1200" dirty="0" err="1" smtClean="0">
                <a:solidFill>
                  <a:schemeClr val="tx1"/>
                </a:solidFill>
                <a:effectLst/>
                <a:latin typeface="+mn-lt"/>
                <a:ea typeface="+mn-ea"/>
                <a:cs typeface="+mn-cs"/>
              </a:rPr>
              <a:t>Eurostars</a:t>
            </a:r>
            <a:r>
              <a:rPr lang="en-GB" sz="1200" kern="1200" dirty="0" smtClean="0">
                <a:solidFill>
                  <a:schemeClr val="tx1"/>
                </a:solidFill>
                <a:effectLst/>
                <a:latin typeface="+mn-lt"/>
                <a:ea typeface="+mn-ea"/>
                <a:cs typeface="+mn-cs"/>
              </a:rPr>
              <a:t>” which is a programme that funds R&amp;D projects in SMEs with international cooperation, and the EU framework programme.</a:t>
            </a:r>
          </a:p>
          <a:p>
            <a:r>
              <a:rPr lang="en-GB" sz="1200" kern="1200" dirty="0" smtClean="0">
                <a:solidFill>
                  <a:schemeClr val="tx1"/>
                </a:solidFill>
                <a:effectLst/>
                <a:latin typeface="+mn-lt"/>
                <a:ea typeface="+mn-ea"/>
                <a:cs typeface="+mn-cs"/>
              </a:rPr>
              <a:t>In the following some of the most important programmes are presented. The presentation is on the objectives and the funding conditions and also comprises some remarks on the effectiveness of the programme.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kern="1200" dirty="0" err="1" smtClean="0">
              <a:solidFill>
                <a:schemeClr val="tx1"/>
              </a:solidFill>
              <a:latin typeface="+mn-lt"/>
              <a:ea typeface="+mn-ea"/>
              <a:cs typeface="+mn-cs"/>
            </a:endParaRPr>
          </a:p>
        </p:txBody>
      </p:sp>
      <p:sp>
        <p:nvSpPr>
          <p:cNvPr id="4" name="Foliennummernplatzhalter 3"/>
          <p:cNvSpPr>
            <a:spLocks noGrp="1"/>
          </p:cNvSpPr>
          <p:nvPr>
            <p:ph type="sldNum" sz="quarter" idx="10"/>
          </p:nvPr>
        </p:nvSpPr>
        <p:spPr/>
        <p:txBody>
          <a:bodyPr/>
          <a:lstStyle/>
          <a:p>
            <a:fld id="{32493AE4-EDEB-4C7B-A454-027B9EE07E47}" type="slidenum">
              <a:rPr lang="en-GB" smtClean="0"/>
              <a:t>7</a:t>
            </a:fld>
            <a:endParaRPr lang="en-GB"/>
          </a:p>
        </p:txBody>
      </p:sp>
    </p:spTree>
    <p:extLst>
      <p:ext uri="{BB962C8B-B14F-4D97-AF65-F5344CB8AC3E}">
        <p14:creationId xmlns:p14="http://schemas.microsoft.com/office/powerpoint/2010/main" val="40418249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8</a:t>
            </a:fld>
            <a:endParaRPr lang="en-GB"/>
          </a:p>
        </p:txBody>
      </p:sp>
    </p:spTree>
    <p:extLst>
      <p:ext uri="{BB962C8B-B14F-4D97-AF65-F5344CB8AC3E}">
        <p14:creationId xmlns:p14="http://schemas.microsoft.com/office/powerpoint/2010/main" val="617868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GB" dirty="0" smtClean="0"/>
              <a:t>Including die </a:t>
            </a:r>
            <a:r>
              <a:rPr lang="en-GB" dirty="0" err="1" smtClean="0"/>
              <a:t>PROs.</a:t>
            </a:r>
            <a:r>
              <a:rPr lang="en-GB" baseline="0" dirty="0" smtClean="0"/>
              <a:t> NUR AN UNTERNEHMEN: 2,6 </a:t>
            </a:r>
            <a:r>
              <a:rPr lang="en-GB" baseline="0" dirty="0" err="1" smtClean="0"/>
              <a:t>bn</a:t>
            </a:r>
            <a:r>
              <a:rPr lang="en-GB" baseline="0" dirty="0" smtClean="0"/>
              <a:t> von 12,7 </a:t>
            </a:r>
            <a:r>
              <a:rPr lang="en-GB" baseline="0" dirty="0" err="1" smtClean="0"/>
              <a:t>bn</a:t>
            </a:r>
            <a:r>
              <a:rPr lang="en-GB" baseline="0" dirty="0" smtClean="0"/>
              <a:t> (2010)!!!!!</a:t>
            </a:r>
            <a:endParaRPr lang="en-GB" dirty="0"/>
          </a:p>
        </p:txBody>
      </p:sp>
      <p:sp>
        <p:nvSpPr>
          <p:cNvPr id="4" name="Foliennummernplatzhalter 3"/>
          <p:cNvSpPr>
            <a:spLocks noGrp="1"/>
          </p:cNvSpPr>
          <p:nvPr>
            <p:ph type="sldNum" sz="quarter" idx="10"/>
          </p:nvPr>
        </p:nvSpPr>
        <p:spPr/>
        <p:txBody>
          <a:bodyPr/>
          <a:lstStyle/>
          <a:p>
            <a:fld id="{32493AE4-EDEB-4C7B-A454-027B9EE07E47}" type="slidenum">
              <a:rPr lang="en-GB" smtClean="0"/>
              <a:t>9</a:t>
            </a:fld>
            <a:endParaRPr lang="en-GB"/>
          </a:p>
        </p:txBody>
      </p:sp>
    </p:spTree>
    <p:extLst>
      <p:ext uri="{BB962C8B-B14F-4D97-AF65-F5344CB8AC3E}">
        <p14:creationId xmlns:p14="http://schemas.microsoft.com/office/powerpoint/2010/main" val="617868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halt 1 Spalte Liste">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9" name="Datumsplatzhalter 8"/>
          <p:cNvSpPr>
            <a:spLocks noGrp="1"/>
          </p:cNvSpPr>
          <p:nvPr>
            <p:ph type="dt" sz="half" idx="14"/>
          </p:nvPr>
        </p:nvSpPr>
        <p:spPr/>
        <p:txBody>
          <a:bodyPr/>
          <a:lstStyle/>
          <a:p>
            <a:pPr>
              <a:defRPr/>
            </a:pPr>
            <a:r>
              <a:rPr lang="en-US" smtClean="0"/>
              <a:t>Alexander Eickelpasch, 24 May 2012</a:t>
            </a:r>
            <a:endParaRPr lang="de-DE" dirty="0"/>
          </a:p>
        </p:txBody>
      </p:sp>
      <p:sp>
        <p:nvSpPr>
          <p:cNvPr id="10" name="Foliennummernplatzhalter 9"/>
          <p:cNvSpPr>
            <a:spLocks noGrp="1"/>
          </p:cNvSpPr>
          <p:nvPr>
            <p:ph type="sldNum" sz="quarter" idx="15"/>
          </p:nvPr>
        </p:nvSpPr>
        <p:spPr/>
        <p:txBody>
          <a:bodyPr/>
          <a:lstStyle/>
          <a:p>
            <a:fld id="{0A013803-4526-4645-B715-105BE440F5D7}" type="slidenum">
              <a:rPr lang="de-DE" smtClean="0"/>
              <a:pPr/>
              <a:t>‹Nr.›</a:t>
            </a:fld>
            <a:endParaRPr lang="de-DE" dirty="0"/>
          </a:p>
        </p:txBody>
      </p:sp>
      <p:sp>
        <p:nvSpPr>
          <p:cNvPr id="12" name="Fußzeilenplatzhalter 11"/>
          <p:cNvSpPr>
            <a:spLocks noGrp="1"/>
          </p:cNvSpPr>
          <p:nvPr>
            <p:ph type="ftr" sz="quarter" idx="16"/>
          </p:nvPr>
        </p:nvSpPr>
        <p:spPr/>
        <p:txBody>
          <a:bodyPr/>
          <a:lstStyle/>
          <a:p>
            <a:pPr>
              <a:defRPr/>
            </a:pPr>
            <a:r>
              <a:rPr lang="en-GB" smtClean="0"/>
              <a:t>Innovation Policy for SMEs in Germany - Actual Trends</a:t>
            </a:r>
            <a:endParaRPr lang="de-DE" dirty="0"/>
          </a:p>
        </p:txBody>
      </p:sp>
      <p:sp>
        <p:nvSpPr>
          <p:cNvPr id="17" name="Textplatzhalter 16"/>
          <p:cNvSpPr>
            <a:spLocks noGrp="1"/>
          </p:cNvSpPr>
          <p:nvPr>
            <p:ph type="body" sz="quarter" idx="17"/>
          </p:nvPr>
        </p:nvSpPr>
        <p:spPr>
          <a:xfrm>
            <a:off x="1260475" y="1143000"/>
            <a:ext cx="7502525" cy="4572000"/>
          </a:xfrm>
        </p:spPr>
        <p:txBody>
          <a:bodyPr/>
          <a:lstStyle>
            <a:lvl1pPr>
              <a:spcAft>
                <a:spcPts val="200"/>
              </a:spcAft>
              <a:defRPr/>
            </a:lvl1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8" name="Textplatzhalter 11"/>
          <p:cNvSpPr>
            <a:spLocks noGrp="1"/>
          </p:cNvSpPr>
          <p:nvPr>
            <p:ph type="body" sz="quarter" idx="18"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mit Bild 2">
    <p:spTree>
      <p:nvGrpSpPr>
        <p:cNvPr id="1" name=""/>
        <p:cNvGrpSpPr/>
        <p:nvPr/>
      </p:nvGrpSpPr>
      <p:grpSpPr>
        <a:xfrm>
          <a:off x="0" y="0"/>
          <a:ext cx="0" cy="0"/>
          <a:chOff x="0" y="0"/>
          <a:chExt cx="0" cy="0"/>
        </a:xfrm>
      </p:grpSpPr>
      <p:pic>
        <p:nvPicPr>
          <p:cNvPr id="10" name="Bild 9" descr="Hintergrund2.jpg"/>
          <p:cNvPicPr>
            <a:picLocks noChangeAspect="1"/>
          </p:cNvPicPr>
          <p:nvPr/>
        </p:nvPicPr>
        <p:blipFill>
          <a:blip r:embed="rId2"/>
          <a:stretch>
            <a:fillRect/>
          </a:stretch>
        </p:blipFill>
        <p:spPr>
          <a:xfrm>
            <a:off x="177800" y="190500"/>
            <a:ext cx="8788400" cy="6477000"/>
          </a:xfrm>
          <a:prstGeom prst="rect">
            <a:avLst/>
          </a:prstGeom>
        </p:spPr>
      </p:pic>
      <p:sp>
        <p:nvSpPr>
          <p:cNvPr id="6" name="Rechteck 5"/>
          <p:cNvSpPr/>
          <p:nvPr/>
        </p:nvSpPr>
        <p:spPr>
          <a:xfrm>
            <a:off x="180000" y="1944000"/>
            <a:ext cx="6300000" cy="37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
        <p:nvSpPr>
          <p:cNvPr id="13" name="Titel 1"/>
          <p:cNvSpPr>
            <a:spLocks noGrp="1"/>
          </p:cNvSpPr>
          <p:nvPr>
            <p:ph type="ctrTitle" hasCustomPrompt="1"/>
          </p:nvPr>
        </p:nvSpPr>
        <p:spPr>
          <a:xfrm>
            <a:off x="1260000" y="2647800"/>
            <a:ext cx="4988400" cy="2076600"/>
          </a:xfrm>
          <a:prstGeom prst="rect">
            <a:avLst/>
          </a:prstGeom>
          <a:noFill/>
        </p:spPr>
        <p:txBody>
          <a:bodyPr lIns="0" tIns="0" rIns="0" bIns="0" anchor="t" anchorCtr="0">
            <a:noAutofit/>
          </a:bodyPr>
          <a:lstStyle>
            <a:lvl1pPr algn="l">
              <a:defRPr sz="3600" b="0" i="0">
                <a:solidFill>
                  <a:srgbClr val="FFFFFF"/>
                </a:solidFill>
                <a:latin typeface="Constantia"/>
                <a:cs typeface="Constantia"/>
              </a:defRPr>
            </a:lvl1pPr>
          </a:lstStyle>
          <a:p>
            <a:r>
              <a:rPr lang="de-DE" dirty="0" smtClean="0"/>
              <a:t>Haupttitel der Präsentation</a:t>
            </a:r>
            <a:endParaRPr lang="de-DE" dirty="0"/>
          </a:p>
        </p:txBody>
      </p:sp>
      <p:sp>
        <p:nvSpPr>
          <p:cNvPr id="14" name="Textplatzhalter 10"/>
          <p:cNvSpPr>
            <a:spLocks noGrp="1"/>
          </p:cNvSpPr>
          <p:nvPr>
            <p:ph type="body" sz="quarter" idx="15" hasCustomPrompt="1"/>
          </p:nvPr>
        </p:nvSpPr>
        <p:spPr>
          <a:xfrm>
            <a:off x="1260000" y="2124000"/>
            <a:ext cx="4988400" cy="381600"/>
          </a:xfrm>
          <a:prstGeom prst="rect">
            <a:avLst/>
          </a:prstGeom>
        </p:spPr>
        <p:txBody>
          <a:bodyPr wrap="none" lIns="0" tIns="0" rIns="0" bIns="0">
            <a:noAutofit/>
          </a:bodyPr>
          <a:lstStyle>
            <a:lvl1pPr>
              <a:buNone/>
              <a:defRPr sz="1500" b="0" i="0" baseline="0">
                <a:solidFill>
                  <a:schemeClr val="bg1"/>
                </a:solidFill>
                <a:latin typeface="Calibri"/>
                <a:cs typeface="Calibri"/>
              </a:defRPr>
            </a:lvl1pPr>
            <a:lvl3pPr>
              <a:buNone/>
              <a:defRPr/>
            </a:lvl3pPr>
          </a:lstStyle>
          <a:p>
            <a:pPr lvl="0"/>
            <a:r>
              <a:rPr lang="de-DE" dirty="0" smtClean="0"/>
              <a:t>Zusatztitel der Präsentation</a:t>
            </a:r>
          </a:p>
        </p:txBody>
      </p:sp>
      <p:cxnSp>
        <p:nvCxnSpPr>
          <p:cNvPr id="8" name="Gerade Verbindung 7"/>
          <p:cNvCxnSpPr/>
          <p:nvPr/>
        </p:nvCxnSpPr>
        <p:spPr>
          <a:xfrm>
            <a:off x="1080000" y="2505000"/>
            <a:ext cx="5168400" cy="106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platzhalter 10"/>
          <p:cNvSpPr>
            <a:spLocks noGrp="1"/>
          </p:cNvSpPr>
          <p:nvPr>
            <p:ph type="body" sz="quarter" idx="16" hasCustomPrompt="1"/>
          </p:nvPr>
        </p:nvSpPr>
        <p:spPr>
          <a:xfrm>
            <a:off x="1260000" y="4876800"/>
            <a:ext cx="4988400" cy="228600"/>
          </a:xfrm>
          <a:prstGeom prst="rect">
            <a:avLst/>
          </a:prstGeom>
        </p:spPr>
        <p:txBody>
          <a:bodyPr wrap="none" lIns="0" tIns="0" rIns="0" bIns="0">
            <a:noAutofit/>
          </a:bodyPr>
          <a:lstStyle>
            <a:lvl1pPr>
              <a:buNone/>
              <a:defRPr sz="1200" b="0" i="0" baseline="0">
                <a:solidFill>
                  <a:schemeClr val="bg1"/>
                </a:solidFill>
                <a:latin typeface="Calibri"/>
                <a:cs typeface="Calibri"/>
              </a:defRPr>
            </a:lvl1pPr>
            <a:lvl3pPr>
              <a:buNone/>
              <a:defRPr/>
            </a:lvl3pPr>
          </a:lstStyle>
          <a:p>
            <a:pPr lvl="0"/>
            <a:r>
              <a:rPr lang="de-DE" dirty="0" smtClean="0"/>
              <a:t>Vorname Nachname</a:t>
            </a:r>
          </a:p>
        </p:txBody>
      </p:sp>
      <p:sp>
        <p:nvSpPr>
          <p:cNvPr id="12" name="Textplatzhalter 10"/>
          <p:cNvSpPr>
            <a:spLocks noGrp="1"/>
          </p:cNvSpPr>
          <p:nvPr>
            <p:ph type="body" sz="quarter" idx="17" hasCustomPrompt="1"/>
          </p:nvPr>
        </p:nvSpPr>
        <p:spPr>
          <a:xfrm>
            <a:off x="1260000" y="5105400"/>
            <a:ext cx="4988400" cy="228600"/>
          </a:xfrm>
          <a:prstGeom prst="rect">
            <a:avLst/>
          </a:prstGeom>
        </p:spPr>
        <p:txBody>
          <a:bodyPr wrap="none" lIns="0" tIns="0" rIns="0" bIns="0">
            <a:noAutofit/>
          </a:bodyPr>
          <a:lstStyle>
            <a:lvl1pPr>
              <a:buNone/>
              <a:defRPr sz="1200" b="0" i="0" baseline="0">
                <a:solidFill>
                  <a:schemeClr val="bg1"/>
                </a:solidFill>
                <a:latin typeface="Calibri"/>
                <a:cs typeface="Calibri"/>
              </a:defRPr>
            </a:lvl1pPr>
            <a:lvl3pPr>
              <a:buNone/>
              <a:defRPr/>
            </a:lvl3pPr>
          </a:lstStyle>
          <a:p>
            <a:pPr lvl="0"/>
            <a:r>
              <a:rPr lang="de-DE" dirty="0" smtClean="0"/>
              <a:t>Ort, Datum</a:t>
            </a:r>
          </a:p>
        </p:txBody>
      </p:sp>
      <p:pic>
        <p:nvPicPr>
          <p:cNvPr id="18" name="Bild 17" descr="diw-logo.png"/>
          <p:cNvPicPr>
            <a:picLocks noChangeAspect="1"/>
          </p:cNvPicPr>
          <p:nvPr/>
        </p:nvPicPr>
        <p:blipFill>
          <a:blip r:embed="rId3"/>
          <a:stretch>
            <a:fillRect/>
          </a:stretch>
        </p:blipFill>
        <p:spPr>
          <a:xfrm>
            <a:off x="1260000" y="496800"/>
            <a:ext cx="1620000" cy="230850"/>
          </a:xfrm>
          <a:prstGeom prst="rect">
            <a:avLst/>
          </a:prstGeom>
        </p:spPr>
      </p:pic>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785588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alt">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pPr>
              <a:defRPr/>
            </a:pPr>
            <a:r>
              <a:rPr lang="en-US" smtClean="0"/>
              <a:t>Alexander Eickelpasch, 24 May 2012</a:t>
            </a:r>
            <a:endParaRPr lang="de-DE" dirty="0"/>
          </a:p>
        </p:txBody>
      </p:sp>
      <p:sp>
        <p:nvSpPr>
          <p:cNvPr id="9" name="Foliennummernplatzhalter 8"/>
          <p:cNvSpPr>
            <a:spLocks noGrp="1"/>
          </p:cNvSpPr>
          <p:nvPr>
            <p:ph type="sldNum" sz="quarter" idx="11"/>
          </p:nvPr>
        </p:nvSpPr>
        <p:spPr/>
        <p:txBody>
          <a:bodyPr/>
          <a:lstStyle/>
          <a:p>
            <a:fld id="{0A013803-4526-4645-B715-105BE440F5D7}" type="slidenum">
              <a:rPr lang="de-DE" smtClean="0"/>
              <a:pPr/>
              <a:t>‹Nr.›</a:t>
            </a:fld>
            <a:endParaRPr lang="de-DE" dirty="0"/>
          </a:p>
        </p:txBody>
      </p:sp>
      <p:sp>
        <p:nvSpPr>
          <p:cNvPr id="10" name="Fußzeilenplatzhalter 9"/>
          <p:cNvSpPr>
            <a:spLocks noGrp="1"/>
          </p:cNvSpPr>
          <p:nvPr>
            <p:ph type="ftr" sz="quarter" idx="12"/>
          </p:nvPr>
        </p:nvSpPr>
        <p:spPr/>
        <p:txBody>
          <a:bodyPr/>
          <a:lstStyle/>
          <a:p>
            <a:pPr>
              <a:defRPr/>
            </a:pPr>
            <a:r>
              <a:rPr lang="en-GB" smtClean="0"/>
              <a:t>Innovation Policy for SMEs in Germany - Actual Trends</a:t>
            </a:r>
            <a:endParaRPr lang="de-DE" dirty="0"/>
          </a:p>
        </p:txBody>
      </p:sp>
      <p:sp>
        <p:nvSpPr>
          <p:cNvPr id="12" name="Textplatzhalter 11"/>
          <p:cNvSpPr>
            <a:spLocks noGrp="1"/>
          </p:cNvSpPr>
          <p:nvPr>
            <p:ph type="body" sz="quarter" idx="13" hasCustomPrompt="1"/>
          </p:nvPr>
        </p:nvSpPr>
        <p:spPr>
          <a:xfrm>
            <a:off x="685800" y="1295400"/>
            <a:ext cx="8062200" cy="4038600"/>
          </a:xfrm>
          <a:prstGeom prst="rect">
            <a:avLst/>
          </a:prstGeom>
        </p:spPr>
        <p:txBody>
          <a:bodyPr vert="horz" lIns="0" tIns="0" rIns="0" bIns="0"/>
          <a:lstStyle>
            <a:lvl1pPr marL="576000" indent="-576000">
              <a:spcAft>
                <a:spcPts val="2000"/>
              </a:spcAft>
              <a:buClr>
                <a:schemeClr val="accent3"/>
              </a:buClr>
              <a:buSzPct val="200000"/>
              <a:buFont typeface="Wingdings" charset="2"/>
              <a:buAutoNum type="arabicPlain"/>
              <a:defRPr kumimoji="0" lang="de-DE" sz="20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Kapitel-Titel</a:t>
            </a:r>
            <a:endParaRPr lang="de-DE" dirty="0"/>
          </a:p>
        </p:txBody>
      </p:sp>
      <p:sp>
        <p:nvSpPr>
          <p:cNvPr id="13" name="Textplatzhalter 11"/>
          <p:cNvSpPr>
            <a:spLocks noGrp="1"/>
          </p:cNvSpPr>
          <p:nvPr>
            <p:ph type="body" sz="quarter" idx="14" hasCustomPrompt="1"/>
          </p:nvPr>
        </p:nvSpPr>
        <p:spPr>
          <a:xfrm>
            <a:off x="1260000" y="228600"/>
            <a:ext cx="4419600" cy="685800"/>
          </a:xfrm>
          <a:prstGeom prst="rect">
            <a:avLst/>
          </a:prstGeom>
        </p:spPr>
        <p:txBody>
          <a:bodyPr vert="horz" lIns="0" tIns="0" rIns="0" bIns="0" anchor="b" anchorCtr="0"/>
          <a:lstStyle>
            <a:lvl1pPr marL="0" indent="0" algn="l">
              <a:buNone/>
              <a:defRPr kumimoji="0" lang="de-DE" sz="1500" b="0" i="0" u="none" strike="noStrike" kern="1200" cap="none" spc="0" normalizeH="0" baseline="0" noProof="0" dirty="0" smtClean="0">
                <a:ln>
                  <a:noFill/>
                </a:ln>
                <a:solidFill>
                  <a:schemeClr val="accent1"/>
                </a:solidFill>
                <a:effectLst/>
                <a:uLnTx/>
                <a:uFillTx/>
                <a:latin typeface="Calibri"/>
                <a:ea typeface="ＭＳ Ｐゴシック" pitchFamily="-65" charset="-128"/>
                <a:cs typeface="Calibri"/>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Tagesordnung/Inhalt/Übersicht</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apitel-Titel">
    <p:spTree>
      <p:nvGrpSpPr>
        <p:cNvPr id="1" name=""/>
        <p:cNvGrpSpPr/>
        <p:nvPr/>
      </p:nvGrpSpPr>
      <p:grpSpPr>
        <a:xfrm>
          <a:off x="0" y="0"/>
          <a:ext cx="0" cy="0"/>
          <a:chOff x="0" y="0"/>
          <a:chExt cx="0" cy="0"/>
        </a:xfrm>
      </p:grpSpPr>
      <p:sp>
        <p:nvSpPr>
          <p:cNvPr id="7" name="Rechteck 6"/>
          <p:cNvSpPr/>
          <p:nvPr userDrawn="1"/>
        </p:nvSpPr>
        <p:spPr>
          <a:xfrm>
            <a:off x="180000" y="180000"/>
            <a:ext cx="720000" cy="72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
        <p:nvSpPr>
          <p:cNvPr id="8" name="Datumsplatzhalter 7"/>
          <p:cNvSpPr>
            <a:spLocks noGrp="1"/>
          </p:cNvSpPr>
          <p:nvPr>
            <p:ph type="dt" sz="half" idx="10"/>
          </p:nvPr>
        </p:nvSpPr>
        <p:spPr/>
        <p:txBody>
          <a:bodyPr/>
          <a:lstStyle/>
          <a:p>
            <a:pPr>
              <a:defRPr/>
            </a:pPr>
            <a:r>
              <a:rPr lang="en-US" smtClean="0"/>
              <a:t>Alexander Eickelpasch, 24 May 2012</a:t>
            </a:r>
            <a:endParaRPr lang="de-DE" dirty="0"/>
          </a:p>
        </p:txBody>
      </p:sp>
      <p:sp>
        <p:nvSpPr>
          <p:cNvPr id="9" name="Foliennummernplatzhalter 8"/>
          <p:cNvSpPr>
            <a:spLocks noGrp="1"/>
          </p:cNvSpPr>
          <p:nvPr>
            <p:ph type="sldNum" sz="quarter" idx="11"/>
          </p:nvPr>
        </p:nvSpPr>
        <p:spPr/>
        <p:txBody>
          <a:bodyPr/>
          <a:lstStyle/>
          <a:p>
            <a:fld id="{0A013803-4526-4645-B715-105BE440F5D7}" type="slidenum">
              <a:rPr lang="de-DE" smtClean="0"/>
              <a:pPr/>
              <a:t>‹Nr.›</a:t>
            </a:fld>
            <a:endParaRPr lang="de-DE" dirty="0"/>
          </a:p>
        </p:txBody>
      </p:sp>
      <p:sp>
        <p:nvSpPr>
          <p:cNvPr id="10" name="Fußzeilenplatzhalter 9"/>
          <p:cNvSpPr>
            <a:spLocks noGrp="1"/>
          </p:cNvSpPr>
          <p:nvPr>
            <p:ph type="ftr" sz="quarter" idx="12"/>
          </p:nvPr>
        </p:nvSpPr>
        <p:spPr/>
        <p:txBody>
          <a:bodyPr/>
          <a:lstStyle/>
          <a:p>
            <a:pPr>
              <a:defRPr/>
            </a:pPr>
            <a:r>
              <a:rPr lang="en-GB" smtClean="0"/>
              <a:t>Innovation Policy for SMEs in Germany - Actual Trends</a:t>
            </a:r>
            <a:endParaRPr lang="de-DE" dirty="0"/>
          </a:p>
        </p:txBody>
      </p:sp>
      <p:sp>
        <p:nvSpPr>
          <p:cNvPr id="12" name="Textplatzhalter 11"/>
          <p:cNvSpPr>
            <a:spLocks noGrp="1"/>
          </p:cNvSpPr>
          <p:nvPr>
            <p:ph type="body" sz="quarter" idx="13" hasCustomPrompt="1"/>
          </p:nvPr>
        </p:nvSpPr>
        <p:spPr>
          <a:xfrm>
            <a:off x="1260000" y="1295400"/>
            <a:ext cx="7488000" cy="4038600"/>
          </a:xfrm>
          <a:prstGeom prst="rect">
            <a:avLst/>
          </a:prstGeom>
        </p:spPr>
        <p:txBody>
          <a:bodyPr vert="horz" lIns="0" tIns="0" rIns="0" bIns="0"/>
          <a:lstStyle>
            <a:lvl1pPr marL="0" indent="0">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Kapitel-Titel</a:t>
            </a:r>
            <a:endParaRPr lang="de-DE" dirty="0"/>
          </a:p>
        </p:txBody>
      </p:sp>
      <p:sp>
        <p:nvSpPr>
          <p:cNvPr id="13" name="Textplatzhalter 11"/>
          <p:cNvSpPr>
            <a:spLocks noGrp="1"/>
          </p:cNvSpPr>
          <p:nvPr>
            <p:ph type="body" sz="quarter" idx="14"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1 Spalte Liste">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9" name="Datumsplatzhalter 8"/>
          <p:cNvSpPr>
            <a:spLocks noGrp="1"/>
          </p:cNvSpPr>
          <p:nvPr>
            <p:ph type="dt" sz="half" idx="14"/>
          </p:nvPr>
        </p:nvSpPr>
        <p:spPr/>
        <p:txBody>
          <a:bodyPr/>
          <a:lstStyle/>
          <a:p>
            <a:pPr>
              <a:defRPr/>
            </a:pPr>
            <a:r>
              <a:rPr lang="en-US" smtClean="0"/>
              <a:t>Alexander Eickelpasch, 24 May 2012</a:t>
            </a:r>
            <a:endParaRPr lang="de-DE" dirty="0"/>
          </a:p>
        </p:txBody>
      </p:sp>
      <p:sp>
        <p:nvSpPr>
          <p:cNvPr id="10" name="Foliennummernplatzhalter 9"/>
          <p:cNvSpPr>
            <a:spLocks noGrp="1"/>
          </p:cNvSpPr>
          <p:nvPr>
            <p:ph type="sldNum" sz="quarter" idx="15"/>
          </p:nvPr>
        </p:nvSpPr>
        <p:spPr/>
        <p:txBody>
          <a:bodyPr/>
          <a:lstStyle/>
          <a:p>
            <a:fld id="{0A013803-4526-4645-B715-105BE440F5D7}" type="slidenum">
              <a:rPr lang="de-DE" smtClean="0"/>
              <a:pPr/>
              <a:t>‹Nr.›</a:t>
            </a:fld>
            <a:endParaRPr lang="de-DE" dirty="0"/>
          </a:p>
        </p:txBody>
      </p:sp>
      <p:sp>
        <p:nvSpPr>
          <p:cNvPr id="12" name="Fußzeilenplatzhalter 11"/>
          <p:cNvSpPr>
            <a:spLocks noGrp="1"/>
          </p:cNvSpPr>
          <p:nvPr>
            <p:ph type="ftr" sz="quarter" idx="16"/>
          </p:nvPr>
        </p:nvSpPr>
        <p:spPr/>
        <p:txBody>
          <a:bodyPr/>
          <a:lstStyle/>
          <a:p>
            <a:pPr>
              <a:defRPr/>
            </a:pPr>
            <a:r>
              <a:rPr lang="en-GB" smtClean="0"/>
              <a:t>Innovation Policy for SMEs in Germany - Actual Trends</a:t>
            </a:r>
            <a:endParaRPr lang="de-DE" dirty="0"/>
          </a:p>
        </p:txBody>
      </p:sp>
      <p:sp>
        <p:nvSpPr>
          <p:cNvPr id="17" name="Textplatzhalter 16"/>
          <p:cNvSpPr>
            <a:spLocks noGrp="1"/>
          </p:cNvSpPr>
          <p:nvPr>
            <p:ph type="body" sz="quarter" idx="17"/>
          </p:nvPr>
        </p:nvSpPr>
        <p:spPr>
          <a:xfrm>
            <a:off x="1260475" y="1143000"/>
            <a:ext cx="7502525" cy="4572000"/>
          </a:xfrm>
        </p:spPr>
        <p:txBody>
          <a:bodyPr/>
          <a:lstStyle>
            <a:lvl1pPr>
              <a:spcAft>
                <a:spcPts val="200"/>
              </a:spcAft>
              <a:defRPr/>
            </a:lvl1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18" name="Textplatzhalter 11"/>
          <p:cNvSpPr>
            <a:spLocks noGrp="1"/>
          </p:cNvSpPr>
          <p:nvPr>
            <p:ph type="body" sz="quarter" idx="18"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2 Spalten">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9" name="Datumsplatzhalter 8"/>
          <p:cNvSpPr>
            <a:spLocks noGrp="1"/>
          </p:cNvSpPr>
          <p:nvPr>
            <p:ph type="dt" sz="half" idx="14"/>
          </p:nvPr>
        </p:nvSpPr>
        <p:spPr/>
        <p:txBody>
          <a:bodyPr/>
          <a:lstStyle/>
          <a:p>
            <a:pPr>
              <a:defRPr/>
            </a:pPr>
            <a:r>
              <a:rPr lang="en-US" smtClean="0"/>
              <a:t>Alexander Eickelpasch, 24 May 2012</a:t>
            </a:r>
            <a:endParaRPr lang="de-DE" dirty="0"/>
          </a:p>
        </p:txBody>
      </p:sp>
      <p:sp>
        <p:nvSpPr>
          <p:cNvPr id="10" name="Foliennummernplatzhalter 9"/>
          <p:cNvSpPr>
            <a:spLocks noGrp="1"/>
          </p:cNvSpPr>
          <p:nvPr>
            <p:ph type="sldNum" sz="quarter" idx="15"/>
          </p:nvPr>
        </p:nvSpPr>
        <p:spPr/>
        <p:txBody>
          <a:bodyPr/>
          <a:lstStyle/>
          <a:p>
            <a:fld id="{0A013803-4526-4645-B715-105BE440F5D7}" type="slidenum">
              <a:rPr lang="de-DE" smtClean="0"/>
              <a:pPr/>
              <a:t>‹Nr.›</a:t>
            </a:fld>
            <a:endParaRPr lang="de-DE" dirty="0"/>
          </a:p>
        </p:txBody>
      </p:sp>
      <p:sp>
        <p:nvSpPr>
          <p:cNvPr id="12" name="Fußzeilenplatzhalter 11"/>
          <p:cNvSpPr>
            <a:spLocks noGrp="1"/>
          </p:cNvSpPr>
          <p:nvPr>
            <p:ph type="ftr" sz="quarter" idx="16"/>
          </p:nvPr>
        </p:nvSpPr>
        <p:spPr/>
        <p:txBody>
          <a:bodyPr/>
          <a:lstStyle/>
          <a:p>
            <a:pPr>
              <a:defRPr/>
            </a:pPr>
            <a:r>
              <a:rPr lang="en-GB" smtClean="0"/>
              <a:t>Innovation Policy for SMEs in Germany - Actual Trends</a:t>
            </a:r>
            <a:endParaRPr lang="de-DE" dirty="0"/>
          </a:p>
        </p:txBody>
      </p:sp>
      <p:sp>
        <p:nvSpPr>
          <p:cNvPr id="11" name="Inhaltsplatzhalter 9"/>
          <p:cNvSpPr>
            <a:spLocks noGrp="1"/>
          </p:cNvSpPr>
          <p:nvPr>
            <p:ph sz="quarter" idx="17"/>
          </p:nvPr>
        </p:nvSpPr>
        <p:spPr>
          <a:xfrm>
            <a:off x="1260000" y="1144800"/>
            <a:ext cx="3650400" cy="4802400"/>
          </a:xfrm>
        </p:spPr>
        <p:txBody>
          <a:bodyPr lIns="0" tIns="72000" rIns="72000" bIns="0"/>
          <a:lstStyle>
            <a:lvl1pPr marL="0" indent="0">
              <a:buNone/>
              <a:defRPr sz="2100" baseline="0"/>
            </a:lvl1pPr>
            <a:lvl5pPr>
              <a:buFont typeface="Arial"/>
              <a:buNone/>
              <a:defRPr/>
            </a:lvl5pPr>
          </a:lstStyle>
          <a:p>
            <a:pPr lvl="0"/>
            <a:r>
              <a:rPr lang="de-DE" smtClean="0"/>
              <a:t>Textmasterformat bearbeiten</a:t>
            </a:r>
          </a:p>
        </p:txBody>
      </p:sp>
      <p:sp>
        <p:nvSpPr>
          <p:cNvPr id="17" name="Inhaltsplatzhalter 9"/>
          <p:cNvSpPr>
            <a:spLocks noGrp="1"/>
          </p:cNvSpPr>
          <p:nvPr>
            <p:ph sz="quarter" idx="18"/>
          </p:nvPr>
        </p:nvSpPr>
        <p:spPr>
          <a:xfrm>
            <a:off x="5076000" y="1144800"/>
            <a:ext cx="3650400" cy="4802400"/>
          </a:xfrm>
        </p:spPr>
        <p:txBody>
          <a:bodyPr lIns="0" tIns="72000" rIns="72000" bIns="0"/>
          <a:lstStyle>
            <a:lvl1pPr marL="0" indent="0">
              <a:buNone/>
              <a:defRPr sz="2100" baseline="0"/>
            </a:lvl1pPr>
            <a:lvl5pPr>
              <a:buFont typeface="Arial"/>
              <a:buNone/>
              <a:defRPr/>
            </a:lvl5pPr>
          </a:lstStyle>
          <a:p>
            <a:pPr lvl="0"/>
            <a:r>
              <a:rPr lang="de-DE" smtClean="0"/>
              <a:t>Textmasterformat bearbeiten</a:t>
            </a:r>
          </a:p>
        </p:txBody>
      </p:sp>
      <p:sp>
        <p:nvSpPr>
          <p:cNvPr id="18" name="Textplatzhalter 11"/>
          <p:cNvSpPr>
            <a:spLocks noGrp="1"/>
          </p:cNvSpPr>
          <p:nvPr>
            <p:ph type="body" sz="quarter" idx="19"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halt 1 Spalte Text">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9" name="Datumsplatzhalter 8"/>
          <p:cNvSpPr>
            <a:spLocks noGrp="1"/>
          </p:cNvSpPr>
          <p:nvPr>
            <p:ph type="dt" sz="half" idx="14"/>
          </p:nvPr>
        </p:nvSpPr>
        <p:spPr/>
        <p:txBody>
          <a:bodyPr/>
          <a:lstStyle/>
          <a:p>
            <a:pPr>
              <a:defRPr/>
            </a:pPr>
            <a:r>
              <a:rPr lang="en-US" smtClean="0"/>
              <a:t>Alexander Eickelpasch, 24 May 2012</a:t>
            </a:r>
            <a:endParaRPr lang="de-DE" dirty="0"/>
          </a:p>
        </p:txBody>
      </p:sp>
      <p:sp>
        <p:nvSpPr>
          <p:cNvPr id="10" name="Foliennummernplatzhalter 9"/>
          <p:cNvSpPr>
            <a:spLocks noGrp="1"/>
          </p:cNvSpPr>
          <p:nvPr>
            <p:ph type="sldNum" sz="quarter" idx="15"/>
          </p:nvPr>
        </p:nvSpPr>
        <p:spPr/>
        <p:txBody>
          <a:bodyPr/>
          <a:lstStyle/>
          <a:p>
            <a:fld id="{0A013803-4526-4645-B715-105BE440F5D7}" type="slidenum">
              <a:rPr lang="de-DE" smtClean="0"/>
              <a:pPr/>
              <a:t>‹Nr.›</a:t>
            </a:fld>
            <a:endParaRPr lang="de-DE" dirty="0"/>
          </a:p>
        </p:txBody>
      </p:sp>
      <p:sp>
        <p:nvSpPr>
          <p:cNvPr id="12" name="Fußzeilenplatzhalter 11"/>
          <p:cNvSpPr>
            <a:spLocks noGrp="1"/>
          </p:cNvSpPr>
          <p:nvPr>
            <p:ph type="ftr" sz="quarter" idx="16"/>
          </p:nvPr>
        </p:nvSpPr>
        <p:spPr/>
        <p:txBody>
          <a:bodyPr/>
          <a:lstStyle/>
          <a:p>
            <a:pPr>
              <a:defRPr/>
            </a:pPr>
            <a:r>
              <a:rPr lang="en-GB" smtClean="0"/>
              <a:t>Innovation Policy for SMEs in Germany - Actual Trends</a:t>
            </a:r>
            <a:endParaRPr lang="de-DE" dirty="0"/>
          </a:p>
        </p:txBody>
      </p:sp>
      <p:sp>
        <p:nvSpPr>
          <p:cNvPr id="11" name="Inhaltsplatzhalter 9"/>
          <p:cNvSpPr>
            <a:spLocks noGrp="1"/>
          </p:cNvSpPr>
          <p:nvPr>
            <p:ph sz="quarter" idx="17"/>
          </p:nvPr>
        </p:nvSpPr>
        <p:spPr>
          <a:xfrm>
            <a:off x="1259999" y="1144800"/>
            <a:ext cx="7502400" cy="4802400"/>
          </a:xfrm>
        </p:spPr>
        <p:txBody>
          <a:bodyPr lIns="0" tIns="72000" rIns="72000" bIns="0"/>
          <a:lstStyle>
            <a:lvl1pPr marL="0" indent="0">
              <a:buNone/>
              <a:defRPr sz="2400" baseline="0">
                <a:latin typeface="+mj-lt"/>
                <a:cs typeface="Constantia"/>
              </a:defRPr>
            </a:lvl1pPr>
            <a:lvl5pPr>
              <a:buFont typeface="Arial"/>
              <a:buNone/>
              <a:defRPr/>
            </a:lvl5pPr>
          </a:lstStyle>
          <a:p>
            <a:pPr lvl="0"/>
            <a:r>
              <a:rPr lang="de-DE" smtClean="0"/>
              <a:t>Textmasterformat bearbeiten</a:t>
            </a:r>
          </a:p>
        </p:txBody>
      </p:sp>
      <p:sp>
        <p:nvSpPr>
          <p:cNvPr id="15" name="Textplatzhalter 11"/>
          <p:cNvSpPr>
            <a:spLocks noGrp="1"/>
          </p:cNvSpPr>
          <p:nvPr>
            <p:ph type="body" sz="quarter" idx="18"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alt 1 Spalte 2xText">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11" name="Inhaltsplatzhalter 9"/>
          <p:cNvSpPr>
            <a:spLocks noGrp="1"/>
          </p:cNvSpPr>
          <p:nvPr>
            <p:ph sz="quarter" idx="17"/>
          </p:nvPr>
        </p:nvSpPr>
        <p:spPr>
          <a:xfrm>
            <a:off x="1261872" y="1773936"/>
            <a:ext cx="7467601" cy="4224528"/>
          </a:xfrm>
          <a:noFill/>
          <a:ln w="9525">
            <a:noFill/>
            <a:miter lim="800000"/>
            <a:headEnd/>
            <a:tailEnd/>
          </a:ln>
        </p:spPr>
        <p:txBody>
          <a:bodyPr vert="horz" wrap="square" lIns="0" tIns="72000" rIns="72000" bIns="0" numCol="1" anchor="t" anchorCtr="0" compatLnSpc="1">
            <a:prstTxWarp prst="textNoShape">
              <a:avLst/>
            </a:prstTxWarp>
          </a:bodyPr>
          <a:lstStyle>
            <a:lvl1pPr>
              <a:defRPr lang="de-DE" sz="2400" b="0" i="0" kern="1200" baseline="0" dirty="0" smtClean="0">
                <a:solidFill>
                  <a:schemeClr val="tx1"/>
                </a:solidFill>
                <a:latin typeface="+mj-lt"/>
                <a:ea typeface="ＭＳ Ｐゴシック" pitchFamily="-65" charset="-128"/>
                <a:cs typeface="Constantia"/>
              </a:defRPr>
            </a:lvl1pPr>
          </a:lstStyle>
          <a:p>
            <a:pPr marL="0" lvl="0" indent="0" algn="l" defTabSz="457200" rtl="0" eaLnBrk="1" fontAlgn="base" hangingPunct="1">
              <a:lnSpc>
                <a:spcPct val="120000"/>
              </a:lnSpc>
              <a:spcBef>
                <a:spcPct val="0"/>
              </a:spcBef>
              <a:spcAft>
                <a:spcPts val="200"/>
              </a:spcAft>
              <a:buClr>
                <a:schemeClr val="tx2"/>
              </a:buClr>
              <a:buSzPct val="100000"/>
              <a:buFont typeface="Arial"/>
              <a:buNone/>
            </a:pPr>
            <a:r>
              <a:rPr lang="de-DE" smtClean="0"/>
              <a:t>Textmasterformat bearbeiten</a:t>
            </a:r>
          </a:p>
        </p:txBody>
      </p:sp>
      <p:sp>
        <p:nvSpPr>
          <p:cNvPr id="14" name="Inhaltsplatzhalter 9"/>
          <p:cNvSpPr>
            <a:spLocks noGrp="1"/>
          </p:cNvSpPr>
          <p:nvPr>
            <p:ph sz="quarter" idx="18"/>
          </p:nvPr>
        </p:nvSpPr>
        <p:spPr>
          <a:xfrm>
            <a:off x="1258541" y="1051560"/>
            <a:ext cx="7467601" cy="566928"/>
          </a:xfrm>
        </p:spPr>
        <p:txBody>
          <a:bodyPr lIns="0" tIns="72000" rIns="72000" bIns="0"/>
          <a:lstStyle>
            <a:lvl1pPr marL="0" indent="0">
              <a:buNone/>
              <a:defRPr sz="2400" baseline="0">
                <a:solidFill>
                  <a:schemeClr val="tx2"/>
                </a:solidFill>
                <a:latin typeface="+mn-lt"/>
                <a:cs typeface="Calibri"/>
              </a:defRPr>
            </a:lvl1pPr>
            <a:lvl5pPr>
              <a:buFont typeface="Arial"/>
              <a:buNone/>
              <a:defRPr/>
            </a:lvl5pPr>
          </a:lstStyle>
          <a:p>
            <a:pPr lvl="0"/>
            <a:r>
              <a:rPr lang="de-DE" smtClean="0"/>
              <a:t>Textmasterformat bearbeiten</a:t>
            </a:r>
          </a:p>
        </p:txBody>
      </p:sp>
      <p:sp>
        <p:nvSpPr>
          <p:cNvPr id="15" name="Textplatzhalter 11"/>
          <p:cNvSpPr>
            <a:spLocks noGrp="1"/>
          </p:cNvSpPr>
          <p:nvPr>
            <p:ph type="body" sz="quarter" idx="19"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
        <p:nvSpPr>
          <p:cNvPr id="6" name="Fußzeilenplatzhalter 11"/>
          <p:cNvSpPr>
            <a:spLocks noGrp="1"/>
          </p:cNvSpPr>
          <p:nvPr>
            <p:ph type="ftr" sz="quarter" idx="16"/>
          </p:nvPr>
        </p:nvSpPr>
        <p:spPr>
          <a:xfrm>
            <a:off x="1260000" y="6399300"/>
            <a:ext cx="6099175" cy="152400"/>
          </a:xfrm>
        </p:spPr>
        <p:txBody>
          <a:bodyPr/>
          <a:lstStyle/>
          <a:p>
            <a:pPr>
              <a:defRPr/>
            </a:pPr>
            <a:r>
              <a:rPr lang="en-GB" smtClean="0"/>
              <a:t>Innovation Policy for SMEs in Germany - Actual Trends</a:t>
            </a:r>
            <a:endParaRPr lang="de-DE" dirty="0"/>
          </a:p>
        </p:txBody>
      </p:sp>
      <p:sp>
        <p:nvSpPr>
          <p:cNvPr id="7" name="Datumsplatzhalter 8"/>
          <p:cNvSpPr>
            <a:spLocks noGrp="1"/>
          </p:cNvSpPr>
          <p:nvPr>
            <p:ph type="dt" sz="half" idx="14"/>
          </p:nvPr>
        </p:nvSpPr>
        <p:spPr>
          <a:xfrm>
            <a:off x="1260000" y="6551700"/>
            <a:ext cx="6094413" cy="153900"/>
          </a:xfrm>
        </p:spPr>
        <p:txBody>
          <a:bodyPr/>
          <a:lstStyle/>
          <a:p>
            <a:pPr>
              <a:defRPr/>
            </a:pPr>
            <a:r>
              <a:rPr lang="en-US" smtClean="0"/>
              <a:t>Alexander Eickelpasch, 24 May 2012</a:t>
            </a:r>
            <a:endParaRPr lang="de-DE" dirty="0"/>
          </a:p>
        </p:txBody>
      </p:sp>
      <p:sp>
        <p:nvSpPr>
          <p:cNvPr id="9" name="Foliennummernplatzhalter 9"/>
          <p:cNvSpPr>
            <a:spLocks noGrp="1"/>
          </p:cNvSpPr>
          <p:nvPr>
            <p:ph type="sldNum" sz="quarter" idx="15"/>
          </p:nvPr>
        </p:nvSpPr>
        <p:spPr>
          <a:xfrm>
            <a:off x="152400" y="6540587"/>
            <a:ext cx="685800" cy="182563"/>
          </a:xfrm>
        </p:spPr>
        <p:txBody>
          <a:bodyPr/>
          <a:lstStyle/>
          <a:p>
            <a:fld id="{0A013803-4526-4645-B715-105BE440F5D7}" type="slidenum">
              <a:rPr lang="de-DE" smtClean="0"/>
              <a:pPr/>
              <a:t>‹Nr.›</a:t>
            </a:fld>
            <a:endParaRPr lang="de-DE" dirty="0"/>
          </a:p>
        </p:txBody>
      </p:sp>
    </p:spTree>
  </p:cSld>
  <p:clrMapOvr>
    <a:masterClrMapping/>
  </p:clrMapOvr>
  <p:transition spd="med">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2" name="Textplatzhalter 11"/>
          <p:cNvSpPr>
            <a:spLocks noGrp="1"/>
          </p:cNvSpPr>
          <p:nvPr>
            <p:ph type="body" sz="quarter" idx="10" hasCustomPrompt="1"/>
          </p:nvPr>
        </p:nvSpPr>
        <p:spPr>
          <a:xfrm>
            <a:off x="1260000" y="4648200"/>
            <a:ext cx="2057400" cy="762000"/>
          </a:xfrm>
          <a:prstGeom prst="rect">
            <a:avLst/>
          </a:prstGeom>
        </p:spPr>
        <p:txBody>
          <a:bodyPr vert="horz" lIns="0" tIns="0" rIns="0" bIns="0"/>
          <a:lstStyle>
            <a:lvl1pPr marL="0" marR="0" indent="0" algn="l" defTabSz="457200" rtl="0" eaLnBrk="0" fontAlgn="base" latinLnBrk="0" hangingPunct="0">
              <a:lnSpc>
                <a:spcPct val="110000"/>
              </a:lnSpc>
              <a:spcBef>
                <a:spcPct val="0"/>
              </a:spcBef>
              <a:spcAft>
                <a:spcPts val="0"/>
              </a:spcAft>
              <a:buClr>
                <a:schemeClr val="tx2"/>
              </a:buClr>
              <a:buSzPct val="85000"/>
              <a:buFont typeface="Arial" pitchFamily="-65" charset="0"/>
              <a:buNone/>
              <a:tabLst/>
              <a:defRPr lang="de-DE" sz="1200" b="0" i="0" kern="1200" baseline="0" dirty="0" smtClean="0">
                <a:solidFill>
                  <a:schemeClr val="bg1"/>
                </a:solidFill>
                <a:latin typeface="Calibri"/>
                <a:ea typeface="ＭＳ Ｐゴシック" pitchFamily="-65" charset="-128"/>
                <a:cs typeface="Calibri"/>
              </a:defRPr>
            </a:lvl1pPr>
          </a:lstStyle>
          <a:p>
            <a:pPr marL="0" marR="0" lvl="0" indent="0" algn="l" defTabSz="457200" rtl="0" eaLnBrk="0" fontAlgn="base" latinLnBrk="0" hangingPunct="0">
              <a:lnSpc>
                <a:spcPct val="110000"/>
              </a:lnSpc>
              <a:spcBef>
                <a:spcPct val="0"/>
              </a:spcBef>
              <a:spcAft>
                <a:spcPts val="0"/>
              </a:spcAft>
              <a:buClr>
                <a:schemeClr val="tx2"/>
              </a:buClr>
              <a:buSzPct val="85000"/>
              <a:buFont typeface="Arial" pitchFamily="-65" charset="0"/>
              <a:buNone/>
              <a:tabLst/>
              <a:defRPr/>
            </a:pPr>
            <a:r>
              <a:rPr kumimoji="0" lang="de-DE" sz="1200" b="1" i="0" u="none" strike="noStrike" kern="1200" cap="none" spc="0" normalizeH="0" baseline="0" noProof="0" dirty="0" smtClean="0">
                <a:ln>
                  <a:noFill/>
                </a:ln>
                <a:solidFill>
                  <a:schemeClr val="bg1"/>
                </a:solidFill>
                <a:effectLst/>
                <a:uLnTx/>
                <a:uFillTx/>
                <a:latin typeface="Calibri"/>
                <a:ea typeface="ＭＳ Ｐゴシック" pitchFamily="-65" charset="-128"/>
                <a:cs typeface="Calibri"/>
              </a:rPr>
              <a:t>Redaktion</a:t>
            </a:r>
          </a:p>
          <a:p>
            <a:pPr lvl="0"/>
            <a:endParaRPr lang="de-DE" dirty="0" smtClean="0"/>
          </a:p>
          <a:p>
            <a:pPr lvl="0"/>
            <a:r>
              <a:rPr lang="de-DE" dirty="0" smtClean="0"/>
              <a:t>Vorname Nachname + Mail</a:t>
            </a:r>
          </a:p>
        </p:txBody>
      </p:sp>
    </p:spTree>
  </p:cSld>
  <p:clrMapOvr>
    <a:masterClrMapping/>
  </p:clrMapOvr>
  <p:transition spd="med">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Schluss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587462"/>
      </p:ext>
    </p:extLst>
  </p:cSld>
  <p:clrMapOvr>
    <a:masterClrMapping/>
  </p:clrMapOvr>
  <p:transition spd="med">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halt 2 Spalten">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9" name="Datumsplatzhalter 8"/>
          <p:cNvSpPr>
            <a:spLocks noGrp="1"/>
          </p:cNvSpPr>
          <p:nvPr>
            <p:ph type="dt" sz="half" idx="14"/>
          </p:nvPr>
        </p:nvSpPr>
        <p:spPr/>
        <p:txBody>
          <a:bodyPr/>
          <a:lstStyle/>
          <a:p>
            <a:pPr>
              <a:defRPr/>
            </a:pPr>
            <a:r>
              <a:rPr lang="en-US" smtClean="0"/>
              <a:t>Alexander Eickelpasch, 24 May 2012</a:t>
            </a:r>
            <a:endParaRPr lang="de-DE" dirty="0"/>
          </a:p>
        </p:txBody>
      </p:sp>
      <p:sp>
        <p:nvSpPr>
          <p:cNvPr id="10" name="Foliennummernplatzhalter 9"/>
          <p:cNvSpPr>
            <a:spLocks noGrp="1"/>
          </p:cNvSpPr>
          <p:nvPr>
            <p:ph type="sldNum" sz="quarter" idx="15"/>
          </p:nvPr>
        </p:nvSpPr>
        <p:spPr/>
        <p:txBody>
          <a:bodyPr/>
          <a:lstStyle/>
          <a:p>
            <a:fld id="{0A013803-4526-4645-B715-105BE440F5D7}" type="slidenum">
              <a:rPr lang="de-DE" smtClean="0"/>
              <a:pPr/>
              <a:t>‹Nr.›</a:t>
            </a:fld>
            <a:endParaRPr lang="de-DE" dirty="0"/>
          </a:p>
        </p:txBody>
      </p:sp>
      <p:sp>
        <p:nvSpPr>
          <p:cNvPr id="12" name="Fußzeilenplatzhalter 11"/>
          <p:cNvSpPr>
            <a:spLocks noGrp="1"/>
          </p:cNvSpPr>
          <p:nvPr>
            <p:ph type="ftr" sz="quarter" idx="16"/>
          </p:nvPr>
        </p:nvSpPr>
        <p:spPr/>
        <p:txBody>
          <a:bodyPr/>
          <a:lstStyle/>
          <a:p>
            <a:pPr>
              <a:defRPr/>
            </a:pPr>
            <a:r>
              <a:rPr lang="en-GB" smtClean="0"/>
              <a:t>Innovation Policy for SMEs in Germany - Actual Trends</a:t>
            </a:r>
            <a:endParaRPr lang="de-DE" dirty="0"/>
          </a:p>
        </p:txBody>
      </p:sp>
      <p:sp>
        <p:nvSpPr>
          <p:cNvPr id="11" name="Inhaltsplatzhalter 9"/>
          <p:cNvSpPr>
            <a:spLocks noGrp="1"/>
          </p:cNvSpPr>
          <p:nvPr>
            <p:ph sz="quarter" idx="17"/>
          </p:nvPr>
        </p:nvSpPr>
        <p:spPr>
          <a:xfrm>
            <a:off x="1260000" y="1144800"/>
            <a:ext cx="3650400" cy="4802400"/>
          </a:xfrm>
        </p:spPr>
        <p:txBody>
          <a:bodyPr lIns="0" tIns="72000" rIns="72000" bIns="0"/>
          <a:lstStyle>
            <a:lvl1pPr marL="0" indent="0">
              <a:buNone/>
              <a:defRPr sz="2100" baseline="0"/>
            </a:lvl1pPr>
            <a:lvl5pPr>
              <a:buFont typeface="Arial"/>
              <a:buNone/>
              <a:defRPr/>
            </a:lvl5pPr>
          </a:lstStyle>
          <a:p>
            <a:pPr lvl="0"/>
            <a:r>
              <a:rPr lang="de-DE" smtClean="0"/>
              <a:t>Textmasterformat bearbeiten</a:t>
            </a:r>
          </a:p>
        </p:txBody>
      </p:sp>
      <p:sp>
        <p:nvSpPr>
          <p:cNvPr id="17" name="Inhaltsplatzhalter 9"/>
          <p:cNvSpPr>
            <a:spLocks noGrp="1"/>
          </p:cNvSpPr>
          <p:nvPr>
            <p:ph sz="quarter" idx="18"/>
          </p:nvPr>
        </p:nvSpPr>
        <p:spPr>
          <a:xfrm>
            <a:off x="5076000" y="1144800"/>
            <a:ext cx="3650400" cy="4802400"/>
          </a:xfrm>
        </p:spPr>
        <p:txBody>
          <a:bodyPr lIns="0" tIns="72000" rIns="72000" bIns="0"/>
          <a:lstStyle>
            <a:lvl1pPr marL="0" indent="0">
              <a:buNone/>
              <a:defRPr sz="2100" baseline="0"/>
            </a:lvl1pPr>
            <a:lvl5pPr>
              <a:buFont typeface="Arial"/>
              <a:buNone/>
              <a:defRPr/>
            </a:lvl5pPr>
          </a:lstStyle>
          <a:p>
            <a:pPr lvl="0"/>
            <a:r>
              <a:rPr lang="de-DE" smtClean="0"/>
              <a:t>Textmasterformat bearbeiten</a:t>
            </a:r>
          </a:p>
        </p:txBody>
      </p:sp>
      <p:sp>
        <p:nvSpPr>
          <p:cNvPr id="18" name="Textplatzhalter 11"/>
          <p:cNvSpPr>
            <a:spLocks noGrp="1"/>
          </p:cNvSpPr>
          <p:nvPr>
            <p:ph type="body" sz="quarter" idx="19"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1 Spalte Text">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9" name="Datumsplatzhalter 8"/>
          <p:cNvSpPr>
            <a:spLocks noGrp="1"/>
          </p:cNvSpPr>
          <p:nvPr>
            <p:ph type="dt" sz="half" idx="14"/>
          </p:nvPr>
        </p:nvSpPr>
        <p:spPr/>
        <p:txBody>
          <a:bodyPr/>
          <a:lstStyle/>
          <a:p>
            <a:pPr>
              <a:defRPr/>
            </a:pPr>
            <a:r>
              <a:rPr lang="en-US" smtClean="0"/>
              <a:t>Alexander Eickelpasch, 24 May 2012</a:t>
            </a:r>
            <a:endParaRPr lang="de-DE" dirty="0"/>
          </a:p>
        </p:txBody>
      </p:sp>
      <p:sp>
        <p:nvSpPr>
          <p:cNvPr id="10" name="Foliennummernplatzhalter 9"/>
          <p:cNvSpPr>
            <a:spLocks noGrp="1"/>
          </p:cNvSpPr>
          <p:nvPr>
            <p:ph type="sldNum" sz="quarter" idx="15"/>
          </p:nvPr>
        </p:nvSpPr>
        <p:spPr/>
        <p:txBody>
          <a:bodyPr/>
          <a:lstStyle/>
          <a:p>
            <a:fld id="{0A013803-4526-4645-B715-105BE440F5D7}" type="slidenum">
              <a:rPr lang="de-DE" smtClean="0"/>
              <a:pPr/>
              <a:t>‹Nr.›</a:t>
            </a:fld>
            <a:endParaRPr lang="de-DE" dirty="0"/>
          </a:p>
        </p:txBody>
      </p:sp>
      <p:sp>
        <p:nvSpPr>
          <p:cNvPr id="12" name="Fußzeilenplatzhalter 11"/>
          <p:cNvSpPr>
            <a:spLocks noGrp="1"/>
          </p:cNvSpPr>
          <p:nvPr>
            <p:ph type="ftr" sz="quarter" idx="16"/>
          </p:nvPr>
        </p:nvSpPr>
        <p:spPr/>
        <p:txBody>
          <a:bodyPr/>
          <a:lstStyle/>
          <a:p>
            <a:pPr>
              <a:defRPr/>
            </a:pPr>
            <a:r>
              <a:rPr lang="en-GB" smtClean="0"/>
              <a:t>Innovation Policy for SMEs in Germany - Actual Trends</a:t>
            </a:r>
            <a:endParaRPr lang="de-DE" dirty="0"/>
          </a:p>
        </p:txBody>
      </p:sp>
      <p:sp>
        <p:nvSpPr>
          <p:cNvPr id="11" name="Inhaltsplatzhalter 9"/>
          <p:cNvSpPr>
            <a:spLocks noGrp="1"/>
          </p:cNvSpPr>
          <p:nvPr>
            <p:ph sz="quarter" idx="17"/>
          </p:nvPr>
        </p:nvSpPr>
        <p:spPr>
          <a:xfrm>
            <a:off x="1259999" y="1144800"/>
            <a:ext cx="7502400" cy="4802400"/>
          </a:xfrm>
        </p:spPr>
        <p:txBody>
          <a:bodyPr lIns="0" tIns="72000" rIns="72000" bIns="0"/>
          <a:lstStyle>
            <a:lvl1pPr marL="0" indent="0">
              <a:buNone/>
              <a:defRPr sz="2400" baseline="0">
                <a:latin typeface="+mj-lt"/>
                <a:cs typeface="Constantia"/>
              </a:defRPr>
            </a:lvl1pPr>
            <a:lvl5pPr>
              <a:buFont typeface="Arial"/>
              <a:buNone/>
              <a:defRPr/>
            </a:lvl5pPr>
          </a:lstStyle>
          <a:p>
            <a:pPr lvl="0"/>
            <a:r>
              <a:rPr lang="de-DE" smtClean="0"/>
              <a:t>Textmasterformat bearbeiten</a:t>
            </a:r>
          </a:p>
        </p:txBody>
      </p:sp>
      <p:sp>
        <p:nvSpPr>
          <p:cNvPr id="15" name="Textplatzhalter 11"/>
          <p:cNvSpPr>
            <a:spLocks noGrp="1"/>
          </p:cNvSpPr>
          <p:nvPr>
            <p:ph type="body" sz="quarter" idx="18"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halt 1 Spalte 2xText">
    <p:spTree>
      <p:nvGrpSpPr>
        <p:cNvPr id="1" name=""/>
        <p:cNvGrpSpPr/>
        <p:nvPr/>
      </p:nvGrpSpPr>
      <p:grpSpPr>
        <a:xfrm>
          <a:off x="0" y="0"/>
          <a:ext cx="0" cy="0"/>
          <a:chOff x="0" y="0"/>
          <a:chExt cx="0" cy="0"/>
        </a:xfrm>
      </p:grpSpPr>
      <p:sp>
        <p:nvSpPr>
          <p:cNvPr id="8" name="Textplatzhalter 11"/>
          <p:cNvSpPr>
            <a:spLocks noGrp="1"/>
          </p:cNvSpPr>
          <p:nvPr>
            <p:ph type="body" sz="quarter" idx="13" hasCustomPrompt="1"/>
          </p:nvPr>
        </p:nvSpPr>
        <p:spPr>
          <a:xfrm>
            <a:off x="1260000" y="304800"/>
            <a:ext cx="7467600" cy="442800"/>
          </a:xfrm>
        </p:spPr>
        <p:txBody>
          <a:bodyPr wrap="none" lIns="0" tIns="0" rIns="0" anchor="b" anchorCtr="0"/>
          <a:lstStyle>
            <a:lvl1pPr marL="0" indent="0" algn="l">
              <a:lnSpc>
                <a:spcPct val="100000"/>
              </a:lnSpc>
              <a:buNone/>
              <a:defRPr sz="1600" b="0" i="0">
                <a:solidFill>
                  <a:srgbClr val="FFFFFF"/>
                </a:solidFill>
                <a:latin typeface="Constantia"/>
                <a:cs typeface="Constantia"/>
              </a:defRPr>
            </a:lvl1pPr>
            <a:lvl2pPr>
              <a:buNone/>
              <a:defRPr/>
            </a:lvl2pPr>
            <a:lvl3pPr>
              <a:buNone/>
              <a:defRPr/>
            </a:lvl3pPr>
            <a:lvl4pPr>
              <a:buNone/>
              <a:defRPr/>
            </a:lvl4pPr>
            <a:lvl5pPr>
              <a:buNone/>
              <a:defRPr/>
            </a:lvl5pPr>
          </a:lstStyle>
          <a:p>
            <a:pPr lvl="0"/>
            <a:r>
              <a:rPr lang="de-DE" dirty="0" smtClean="0"/>
              <a:t>Folientitel</a:t>
            </a:r>
            <a:endParaRPr lang="de-DE" dirty="0"/>
          </a:p>
        </p:txBody>
      </p:sp>
      <p:sp>
        <p:nvSpPr>
          <p:cNvPr id="11" name="Inhaltsplatzhalter 9"/>
          <p:cNvSpPr>
            <a:spLocks noGrp="1"/>
          </p:cNvSpPr>
          <p:nvPr>
            <p:ph sz="quarter" idx="17"/>
          </p:nvPr>
        </p:nvSpPr>
        <p:spPr>
          <a:xfrm>
            <a:off x="1261872" y="1773936"/>
            <a:ext cx="7467601" cy="4224528"/>
          </a:xfrm>
          <a:noFill/>
          <a:ln w="9525">
            <a:noFill/>
            <a:miter lim="800000"/>
            <a:headEnd/>
            <a:tailEnd/>
          </a:ln>
        </p:spPr>
        <p:txBody>
          <a:bodyPr vert="horz" wrap="square" lIns="0" tIns="72000" rIns="72000" bIns="0" numCol="1" anchor="t" anchorCtr="0" compatLnSpc="1">
            <a:prstTxWarp prst="textNoShape">
              <a:avLst/>
            </a:prstTxWarp>
          </a:bodyPr>
          <a:lstStyle>
            <a:lvl1pPr>
              <a:defRPr lang="de-DE" sz="2400" b="0" i="0" kern="1200" baseline="0" dirty="0" smtClean="0">
                <a:solidFill>
                  <a:schemeClr val="tx1"/>
                </a:solidFill>
                <a:latin typeface="+mj-lt"/>
                <a:ea typeface="ＭＳ Ｐゴシック" pitchFamily="-65" charset="-128"/>
                <a:cs typeface="Constantia"/>
              </a:defRPr>
            </a:lvl1pPr>
          </a:lstStyle>
          <a:p>
            <a:pPr marL="0" lvl="0" indent="0" algn="l" defTabSz="457200" rtl="0" eaLnBrk="1" fontAlgn="base" hangingPunct="1">
              <a:lnSpc>
                <a:spcPct val="120000"/>
              </a:lnSpc>
              <a:spcBef>
                <a:spcPct val="0"/>
              </a:spcBef>
              <a:spcAft>
                <a:spcPts val="200"/>
              </a:spcAft>
              <a:buClr>
                <a:schemeClr val="tx2"/>
              </a:buClr>
              <a:buSzPct val="100000"/>
              <a:buFont typeface="Arial"/>
              <a:buNone/>
            </a:pPr>
            <a:r>
              <a:rPr lang="de-DE" smtClean="0"/>
              <a:t>Textmasterformat bearbeiten</a:t>
            </a:r>
          </a:p>
        </p:txBody>
      </p:sp>
      <p:sp>
        <p:nvSpPr>
          <p:cNvPr id="14" name="Inhaltsplatzhalter 9"/>
          <p:cNvSpPr>
            <a:spLocks noGrp="1"/>
          </p:cNvSpPr>
          <p:nvPr>
            <p:ph sz="quarter" idx="18"/>
          </p:nvPr>
        </p:nvSpPr>
        <p:spPr>
          <a:xfrm>
            <a:off x="1258541" y="1051560"/>
            <a:ext cx="7467601" cy="566928"/>
          </a:xfrm>
        </p:spPr>
        <p:txBody>
          <a:bodyPr lIns="0" tIns="72000" rIns="72000" bIns="0"/>
          <a:lstStyle>
            <a:lvl1pPr marL="0" indent="0">
              <a:buNone/>
              <a:defRPr sz="2400" baseline="0">
                <a:solidFill>
                  <a:schemeClr val="tx2"/>
                </a:solidFill>
                <a:latin typeface="+mn-lt"/>
                <a:cs typeface="Calibri"/>
              </a:defRPr>
            </a:lvl1pPr>
            <a:lvl5pPr>
              <a:buFont typeface="Arial"/>
              <a:buNone/>
              <a:defRPr/>
            </a:lvl5pPr>
          </a:lstStyle>
          <a:p>
            <a:pPr lvl="0"/>
            <a:r>
              <a:rPr lang="de-DE" smtClean="0"/>
              <a:t>Textmasterformat bearbeiten</a:t>
            </a:r>
          </a:p>
        </p:txBody>
      </p:sp>
      <p:sp>
        <p:nvSpPr>
          <p:cNvPr id="15" name="Textplatzhalter 11"/>
          <p:cNvSpPr>
            <a:spLocks noGrp="1"/>
          </p:cNvSpPr>
          <p:nvPr>
            <p:ph type="body" sz="quarter" idx="19" hasCustomPrompt="1"/>
          </p:nvPr>
        </p:nvSpPr>
        <p:spPr>
          <a:xfrm>
            <a:off x="152400" y="228600"/>
            <a:ext cx="685800" cy="685800"/>
          </a:xfrm>
          <a:prstGeom prst="rect">
            <a:avLst/>
          </a:prstGeom>
        </p:spPr>
        <p:txBody>
          <a:bodyPr vert="horz" lIns="0" tIns="0" rIns="0" bIns="0"/>
          <a:lstStyle>
            <a:lvl1pPr algn="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1pPr>
            <a:lvl2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2pPr>
            <a:lvl3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3pPr>
            <a:lvl4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4pPr>
            <a:lvl5pPr>
              <a:buNone/>
              <a:defRPr kumimoji="0" lang="de-DE" sz="3600" b="0" i="0" u="none" strike="noStrike" kern="1200" cap="none" spc="0" normalizeH="0" baseline="0" noProof="0" dirty="0" smtClean="0">
                <a:ln>
                  <a:noFill/>
                </a:ln>
                <a:solidFill>
                  <a:srgbClr val="FFFFFF"/>
                </a:solidFill>
                <a:effectLst/>
                <a:uLnTx/>
                <a:uFillTx/>
                <a:latin typeface="Constantia"/>
                <a:ea typeface="ＭＳ Ｐゴシック" pitchFamily="-65" charset="-128"/>
                <a:cs typeface="Constantia"/>
              </a:defRPr>
            </a:lvl5pPr>
          </a:lstStyle>
          <a:p>
            <a:pPr lvl="0"/>
            <a:r>
              <a:rPr lang="de-DE" dirty="0" smtClean="0"/>
              <a:t>X</a:t>
            </a:r>
            <a:endParaRPr lang="de-DE" dirty="0"/>
          </a:p>
        </p:txBody>
      </p:sp>
      <p:sp>
        <p:nvSpPr>
          <p:cNvPr id="6" name="Fußzeilenplatzhalter 11"/>
          <p:cNvSpPr>
            <a:spLocks noGrp="1"/>
          </p:cNvSpPr>
          <p:nvPr>
            <p:ph type="ftr" sz="quarter" idx="16"/>
          </p:nvPr>
        </p:nvSpPr>
        <p:spPr>
          <a:xfrm>
            <a:off x="1260000" y="6399300"/>
            <a:ext cx="6099175" cy="152400"/>
          </a:xfrm>
        </p:spPr>
        <p:txBody>
          <a:bodyPr/>
          <a:lstStyle/>
          <a:p>
            <a:pPr>
              <a:defRPr/>
            </a:pPr>
            <a:r>
              <a:rPr lang="en-GB" smtClean="0"/>
              <a:t>Innovation Policy for SMEs in Germany - Actual Trends</a:t>
            </a:r>
            <a:endParaRPr lang="de-DE" dirty="0"/>
          </a:p>
        </p:txBody>
      </p:sp>
      <p:sp>
        <p:nvSpPr>
          <p:cNvPr id="7" name="Datumsplatzhalter 8"/>
          <p:cNvSpPr>
            <a:spLocks noGrp="1"/>
          </p:cNvSpPr>
          <p:nvPr>
            <p:ph type="dt" sz="half" idx="14"/>
          </p:nvPr>
        </p:nvSpPr>
        <p:spPr>
          <a:xfrm>
            <a:off x="1260000" y="6551700"/>
            <a:ext cx="6094413" cy="153900"/>
          </a:xfrm>
        </p:spPr>
        <p:txBody>
          <a:bodyPr/>
          <a:lstStyle/>
          <a:p>
            <a:pPr>
              <a:defRPr/>
            </a:pPr>
            <a:r>
              <a:rPr lang="en-US" smtClean="0"/>
              <a:t>Alexander Eickelpasch, 24 May 2012</a:t>
            </a:r>
            <a:endParaRPr lang="de-DE" dirty="0"/>
          </a:p>
        </p:txBody>
      </p:sp>
      <p:sp>
        <p:nvSpPr>
          <p:cNvPr id="9" name="Foliennummernplatzhalter 9"/>
          <p:cNvSpPr>
            <a:spLocks noGrp="1"/>
          </p:cNvSpPr>
          <p:nvPr>
            <p:ph type="sldNum" sz="quarter" idx="15"/>
          </p:nvPr>
        </p:nvSpPr>
        <p:spPr>
          <a:xfrm>
            <a:off x="152400" y="6540587"/>
            <a:ext cx="685800" cy="182563"/>
          </a:xfrm>
        </p:spPr>
        <p:txBody>
          <a:bodyPr/>
          <a:lstStyle/>
          <a:p>
            <a:fld id="{0A013803-4526-4645-B715-105BE440F5D7}" type="slidenum">
              <a:rPr lang="de-DE" smtClean="0"/>
              <a:pPr/>
              <a:t>‹Nr.›</a:t>
            </a:fld>
            <a:endParaRPr lang="de-DE" dirty="0"/>
          </a:p>
        </p:txBody>
      </p:sp>
    </p:spTree>
  </p:cSld>
  <p:clrMapOvr>
    <a:masterClrMapping/>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1260475" y="6543675"/>
            <a:ext cx="2381250" cy="225425"/>
          </a:xfrm>
          <a:prstGeom prst="rect">
            <a:avLst/>
          </a:prstGeom>
        </p:spPr>
        <p:txBody>
          <a:bodyPr/>
          <a:lstStyle/>
          <a:p>
            <a:r>
              <a:rPr lang="en-US" dirty="0" smtClean="0"/>
              <a:t>Alexander Eickelpasch, 24 May 2012</a:t>
            </a:r>
            <a:endParaRPr lang="de-DE" dirty="0"/>
          </a:p>
        </p:txBody>
      </p:sp>
      <p:sp>
        <p:nvSpPr>
          <p:cNvPr id="3" name="Fußzeilenplatzhalter 2"/>
          <p:cNvSpPr>
            <a:spLocks noGrp="1"/>
          </p:cNvSpPr>
          <p:nvPr>
            <p:ph type="ftr" sz="quarter" idx="11"/>
          </p:nvPr>
        </p:nvSpPr>
        <p:spPr>
          <a:xfrm>
            <a:off x="1263650" y="6384925"/>
            <a:ext cx="3409950" cy="225425"/>
          </a:xfrm>
          <a:prstGeom prst="rect">
            <a:avLst/>
          </a:prstGeom>
        </p:spPr>
        <p:txBody>
          <a:bodyPr/>
          <a:lstStyle/>
          <a:p>
            <a:r>
              <a:rPr lang="en-GB" dirty="0" smtClean="0"/>
              <a:t>Innovation Policy for SMEs in Germany - Actual Trends</a:t>
            </a:r>
            <a:endParaRPr lang="de-DE" dirty="0"/>
          </a:p>
        </p:txBody>
      </p:sp>
      <p:sp>
        <p:nvSpPr>
          <p:cNvPr id="4" name="Foliennummernplatzhalter 3"/>
          <p:cNvSpPr>
            <a:spLocks noGrp="1"/>
          </p:cNvSpPr>
          <p:nvPr>
            <p:ph type="sldNum" sz="quarter" idx="12"/>
          </p:nvPr>
        </p:nvSpPr>
        <p:spPr>
          <a:xfrm>
            <a:off x="6553200" y="6356350"/>
            <a:ext cx="2133600" cy="365125"/>
          </a:xfrm>
          <a:prstGeom prst="rect">
            <a:avLst/>
          </a:prstGeom>
        </p:spPr>
        <p:txBody>
          <a:bodyPr/>
          <a:lstStyle/>
          <a:p>
            <a:fld id="{3422B245-018F-467A-861D-D349A8812B86}" type="slidenum">
              <a:rPr lang="de-DE" smtClean="0"/>
              <a:t>‹Nr.›</a:t>
            </a:fld>
            <a:endParaRPr lang="de-DE"/>
          </a:p>
        </p:txBody>
      </p:sp>
      <p:sp>
        <p:nvSpPr>
          <p:cNvPr id="5" name="Foliennummernplatzhalter 9"/>
          <p:cNvSpPr txBox="1">
            <a:spLocks/>
          </p:cNvSpPr>
          <p:nvPr userDrawn="1"/>
        </p:nvSpPr>
        <p:spPr>
          <a:xfrm>
            <a:off x="152400" y="6540587"/>
            <a:ext cx="685800" cy="182563"/>
          </a:xfrm>
          <a:prstGeom prst="rect">
            <a:avLst/>
          </a:prstGeom>
        </p:spPr>
        <p:txBody>
          <a:bodyPr vert="horz" lIns="0" tIns="0" rIns="0" bIns="0" rtlCol="0" anchor="ctr"/>
          <a:lstStyle>
            <a:defPPr>
              <a:defRPr lang="de-DE"/>
            </a:defPPr>
            <a:lvl1pPr marL="0" algn="r" defTabSz="914400" rtl="0" eaLnBrk="1" latinLnBrk="0" hangingPunct="1">
              <a:defRPr sz="1100" kern="1200" baseline="0">
                <a:solidFill>
                  <a:schemeClr val="tx2"/>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A013803-4526-4645-B715-105BE440F5D7}" type="slidenum">
              <a:rPr lang="de-DE" smtClean="0"/>
              <a:pPr/>
              <a:t>‹Nr.›</a:t>
            </a:fld>
            <a:endParaRPr lang="de-DE" dirty="0"/>
          </a:p>
        </p:txBody>
      </p:sp>
    </p:spTree>
    <p:extLst>
      <p:ext uri="{BB962C8B-B14F-4D97-AF65-F5344CB8AC3E}">
        <p14:creationId xmlns:p14="http://schemas.microsoft.com/office/powerpoint/2010/main" val="34178558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chlussfolie">
    <p:spTree>
      <p:nvGrpSpPr>
        <p:cNvPr id="1" name=""/>
        <p:cNvGrpSpPr/>
        <p:nvPr/>
      </p:nvGrpSpPr>
      <p:grpSpPr>
        <a:xfrm>
          <a:off x="0" y="0"/>
          <a:ext cx="0" cy="0"/>
          <a:chOff x="0" y="0"/>
          <a:chExt cx="0" cy="0"/>
        </a:xfrm>
      </p:grpSpPr>
      <p:sp>
        <p:nvSpPr>
          <p:cNvPr id="12" name="Textplatzhalter 11"/>
          <p:cNvSpPr>
            <a:spLocks noGrp="1"/>
          </p:cNvSpPr>
          <p:nvPr>
            <p:ph type="body" sz="quarter" idx="10" hasCustomPrompt="1"/>
          </p:nvPr>
        </p:nvSpPr>
        <p:spPr>
          <a:xfrm>
            <a:off x="1260000" y="4648200"/>
            <a:ext cx="2057400" cy="762000"/>
          </a:xfrm>
          <a:prstGeom prst="rect">
            <a:avLst/>
          </a:prstGeom>
        </p:spPr>
        <p:txBody>
          <a:bodyPr vert="horz" lIns="0" tIns="0" rIns="0" bIns="0"/>
          <a:lstStyle>
            <a:lvl1pPr marL="0" marR="0" indent="0" algn="l" defTabSz="457200" rtl="0" eaLnBrk="0" fontAlgn="base" latinLnBrk="0" hangingPunct="0">
              <a:lnSpc>
                <a:spcPct val="110000"/>
              </a:lnSpc>
              <a:spcBef>
                <a:spcPct val="0"/>
              </a:spcBef>
              <a:spcAft>
                <a:spcPts val="0"/>
              </a:spcAft>
              <a:buClr>
                <a:schemeClr val="tx2"/>
              </a:buClr>
              <a:buSzPct val="85000"/>
              <a:buFont typeface="Arial" pitchFamily="-65" charset="0"/>
              <a:buNone/>
              <a:tabLst/>
              <a:defRPr lang="de-DE" sz="1200" b="0" i="0" kern="1200" baseline="0" dirty="0" smtClean="0">
                <a:solidFill>
                  <a:schemeClr val="bg1"/>
                </a:solidFill>
                <a:latin typeface="Calibri"/>
                <a:ea typeface="ＭＳ Ｐゴシック" pitchFamily="-65" charset="-128"/>
                <a:cs typeface="Calibri"/>
              </a:defRPr>
            </a:lvl1pPr>
          </a:lstStyle>
          <a:p>
            <a:pPr marL="0" marR="0" lvl="0" indent="0" algn="l" defTabSz="457200" rtl="0" eaLnBrk="0" fontAlgn="base" latinLnBrk="0" hangingPunct="0">
              <a:lnSpc>
                <a:spcPct val="110000"/>
              </a:lnSpc>
              <a:spcBef>
                <a:spcPct val="0"/>
              </a:spcBef>
              <a:spcAft>
                <a:spcPts val="0"/>
              </a:spcAft>
              <a:buClr>
                <a:schemeClr val="tx2"/>
              </a:buClr>
              <a:buSzPct val="85000"/>
              <a:buFont typeface="Arial" pitchFamily="-65" charset="0"/>
              <a:buNone/>
              <a:tabLst/>
              <a:defRPr/>
            </a:pPr>
            <a:r>
              <a:rPr kumimoji="0" lang="de-DE" sz="1200" b="1" i="0" u="none" strike="noStrike" kern="1200" cap="none" spc="0" normalizeH="0" baseline="0" noProof="0" dirty="0" smtClean="0">
                <a:ln>
                  <a:noFill/>
                </a:ln>
                <a:solidFill>
                  <a:schemeClr val="bg1"/>
                </a:solidFill>
                <a:effectLst/>
                <a:uLnTx/>
                <a:uFillTx/>
                <a:latin typeface="Calibri"/>
                <a:ea typeface="ＭＳ Ｐゴシック" pitchFamily="-65" charset="-128"/>
                <a:cs typeface="Calibri"/>
              </a:rPr>
              <a:t>Redaktion</a:t>
            </a:r>
          </a:p>
          <a:p>
            <a:pPr lvl="0"/>
            <a:endParaRPr lang="de-DE" dirty="0" smtClean="0"/>
          </a:p>
          <a:p>
            <a:pPr lvl="0"/>
            <a:r>
              <a:rPr lang="de-DE" dirty="0" smtClean="0"/>
              <a:t>Vorname Nachname + Mail</a:t>
            </a:r>
          </a:p>
        </p:txBody>
      </p:sp>
    </p:spTree>
  </p:cSld>
  <p:clrMapOvr>
    <a:masterClrMapping/>
  </p:clrMapOvr>
  <p:transition spd="med">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Schluss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44587462"/>
      </p:ext>
    </p:extLst>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el ohne Bild">
    <p:spTree>
      <p:nvGrpSpPr>
        <p:cNvPr id="1" name=""/>
        <p:cNvGrpSpPr/>
        <p:nvPr/>
      </p:nvGrpSpPr>
      <p:grpSpPr>
        <a:xfrm>
          <a:off x="0" y="0"/>
          <a:ext cx="0" cy="0"/>
          <a:chOff x="0" y="0"/>
          <a:chExt cx="0" cy="0"/>
        </a:xfrm>
      </p:grpSpPr>
      <p:sp>
        <p:nvSpPr>
          <p:cNvPr id="6" name="Rechteck 5"/>
          <p:cNvSpPr/>
          <p:nvPr/>
        </p:nvSpPr>
        <p:spPr>
          <a:xfrm>
            <a:off x="180000" y="1080000"/>
            <a:ext cx="8784000" cy="45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
        <p:nvSpPr>
          <p:cNvPr id="13" name="Titel 1"/>
          <p:cNvSpPr>
            <a:spLocks noGrp="1"/>
          </p:cNvSpPr>
          <p:nvPr>
            <p:ph type="ctrTitle" hasCustomPrompt="1"/>
          </p:nvPr>
        </p:nvSpPr>
        <p:spPr>
          <a:xfrm>
            <a:off x="1260000" y="2124000"/>
            <a:ext cx="7503000" cy="3057600"/>
          </a:xfrm>
          <a:prstGeom prst="rect">
            <a:avLst/>
          </a:prstGeom>
          <a:noFill/>
        </p:spPr>
        <p:txBody>
          <a:bodyPr lIns="0" tIns="0" rIns="0" bIns="0" anchor="t" anchorCtr="0">
            <a:noAutofit/>
          </a:bodyPr>
          <a:lstStyle>
            <a:lvl1pPr algn="l">
              <a:defRPr sz="3600" b="0" i="0">
                <a:solidFill>
                  <a:srgbClr val="FFFFFF"/>
                </a:solidFill>
                <a:latin typeface="Constantia"/>
                <a:cs typeface="Constantia"/>
              </a:defRPr>
            </a:lvl1pPr>
          </a:lstStyle>
          <a:p>
            <a:r>
              <a:rPr lang="de-DE" dirty="0" smtClean="0"/>
              <a:t>Haupttitel der Präsentation</a:t>
            </a:r>
            <a:endParaRPr lang="de-DE" dirty="0"/>
          </a:p>
        </p:txBody>
      </p:sp>
      <p:sp>
        <p:nvSpPr>
          <p:cNvPr id="14" name="Textplatzhalter 10"/>
          <p:cNvSpPr>
            <a:spLocks noGrp="1"/>
          </p:cNvSpPr>
          <p:nvPr>
            <p:ph type="body" sz="quarter" idx="15" hasCustomPrompt="1"/>
          </p:nvPr>
        </p:nvSpPr>
        <p:spPr>
          <a:xfrm>
            <a:off x="1260000" y="1600200"/>
            <a:ext cx="7503000" cy="381600"/>
          </a:xfrm>
          <a:prstGeom prst="rect">
            <a:avLst/>
          </a:prstGeom>
        </p:spPr>
        <p:txBody>
          <a:bodyPr wrap="none" lIns="0" tIns="0" rIns="0" bIns="0">
            <a:noAutofit/>
          </a:bodyPr>
          <a:lstStyle>
            <a:lvl1pPr>
              <a:buNone/>
              <a:defRPr sz="1500" b="0" i="0" baseline="0">
                <a:solidFill>
                  <a:schemeClr val="bg1"/>
                </a:solidFill>
                <a:latin typeface="Calibri"/>
                <a:cs typeface="Calibri"/>
              </a:defRPr>
            </a:lvl1pPr>
            <a:lvl3pPr>
              <a:buNone/>
              <a:defRPr/>
            </a:lvl3pPr>
          </a:lstStyle>
          <a:p>
            <a:pPr lvl="0"/>
            <a:r>
              <a:rPr lang="de-DE" dirty="0" smtClean="0"/>
              <a:t>Zusatztitel der Präsentation</a:t>
            </a:r>
          </a:p>
        </p:txBody>
      </p:sp>
      <p:sp>
        <p:nvSpPr>
          <p:cNvPr id="11" name="Textplatzhalter 10"/>
          <p:cNvSpPr>
            <a:spLocks noGrp="1"/>
          </p:cNvSpPr>
          <p:nvPr>
            <p:ph type="body" sz="quarter" idx="16" hasCustomPrompt="1"/>
          </p:nvPr>
        </p:nvSpPr>
        <p:spPr>
          <a:xfrm>
            <a:off x="1260000" y="5791200"/>
            <a:ext cx="7503000" cy="228600"/>
          </a:xfrm>
          <a:prstGeom prst="rect">
            <a:avLst/>
          </a:prstGeom>
        </p:spPr>
        <p:txBody>
          <a:bodyPr wrap="none" lIns="0" tIns="0" rIns="0" bIns="0">
            <a:noAutofit/>
          </a:bodyPr>
          <a:lstStyle>
            <a:lvl1pPr>
              <a:buNone/>
              <a:defRPr sz="1200" b="0" i="0" baseline="0">
                <a:solidFill>
                  <a:schemeClr val="accent1"/>
                </a:solidFill>
                <a:latin typeface="Calibri"/>
                <a:cs typeface="Calibri"/>
              </a:defRPr>
            </a:lvl1pPr>
            <a:lvl3pPr>
              <a:buNone/>
              <a:defRPr/>
            </a:lvl3pPr>
          </a:lstStyle>
          <a:p>
            <a:pPr lvl="0"/>
            <a:r>
              <a:rPr lang="de-DE" dirty="0" smtClean="0"/>
              <a:t>Vorname Nachname</a:t>
            </a:r>
          </a:p>
        </p:txBody>
      </p:sp>
      <p:sp>
        <p:nvSpPr>
          <p:cNvPr id="12" name="Textplatzhalter 10"/>
          <p:cNvSpPr>
            <a:spLocks noGrp="1"/>
          </p:cNvSpPr>
          <p:nvPr>
            <p:ph type="body" sz="quarter" idx="17" hasCustomPrompt="1"/>
          </p:nvPr>
        </p:nvSpPr>
        <p:spPr>
          <a:xfrm>
            <a:off x="1260000" y="6019800"/>
            <a:ext cx="7503000" cy="228600"/>
          </a:xfrm>
          <a:prstGeom prst="rect">
            <a:avLst/>
          </a:prstGeom>
        </p:spPr>
        <p:txBody>
          <a:bodyPr wrap="none" lIns="0" tIns="0" rIns="0" bIns="0">
            <a:noAutofit/>
          </a:bodyPr>
          <a:lstStyle>
            <a:lvl1pPr>
              <a:buNone/>
              <a:defRPr sz="1200" b="0" i="0" baseline="0">
                <a:solidFill>
                  <a:schemeClr val="tx1"/>
                </a:solidFill>
                <a:latin typeface="Calibri"/>
                <a:cs typeface="Calibri"/>
              </a:defRPr>
            </a:lvl1pPr>
            <a:lvl3pPr>
              <a:buNone/>
              <a:defRPr/>
            </a:lvl3pPr>
          </a:lstStyle>
          <a:p>
            <a:pPr lvl="0"/>
            <a:r>
              <a:rPr lang="de-DE" dirty="0" smtClean="0"/>
              <a:t>Ort, Datum</a:t>
            </a:r>
          </a:p>
        </p:txBody>
      </p:sp>
      <p:cxnSp>
        <p:nvCxnSpPr>
          <p:cNvPr id="15" name="Gerade Verbindung 14"/>
          <p:cNvCxnSpPr/>
          <p:nvPr/>
        </p:nvCxnSpPr>
        <p:spPr>
          <a:xfrm>
            <a:off x="1080000" y="6477000"/>
            <a:ext cx="7884000" cy="158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9" name="Bild 18" descr="diw-logo.png"/>
          <p:cNvPicPr>
            <a:picLocks noChangeAspect="1"/>
          </p:cNvPicPr>
          <p:nvPr/>
        </p:nvPicPr>
        <p:blipFill>
          <a:blip r:embed="rId2"/>
          <a:stretch>
            <a:fillRect/>
          </a:stretch>
        </p:blipFill>
        <p:spPr>
          <a:xfrm>
            <a:off x="1260000" y="496800"/>
            <a:ext cx="1620000" cy="230850"/>
          </a:xfrm>
          <a:prstGeom prst="rect">
            <a:avLst/>
          </a:prstGeom>
        </p:spPr>
      </p:pic>
    </p:spTree>
  </p:cSld>
  <p:clrMapOvr>
    <a:masterClrMapping/>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el mit Bild 1">
    <p:spTree>
      <p:nvGrpSpPr>
        <p:cNvPr id="1" name=""/>
        <p:cNvGrpSpPr/>
        <p:nvPr/>
      </p:nvGrpSpPr>
      <p:grpSpPr>
        <a:xfrm>
          <a:off x="0" y="0"/>
          <a:ext cx="0" cy="0"/>
          <a:chOff x="0" y="0"/>
          <a:chExt cx="0" cy="0"/>
        </a:xfrm>
      </p:grpSpPr>
      <p:pic>
        <p:nvPicPr>
          <p:cNvPr id="16" name="Bild 15" descr="Hintergrund1.jpg"/>
          <p:cNvPicPr>
            <a:picLocks noChangeAspect="1"/>
          </p:cNvPicPr>
          <p:nvPr/>
        </p:nvPicPr>
        <p:blipFill>
          <a:blip r:embed="rId2"/>
          <a:stretch>
            <a:fillRect/>
          </a:stretch>
        </p:blipFill>
        <p:spPr>
          <a:xfrm>
            <a:off x="177800" y="190500"/>
            <a:ext cx="8788400" cy="6477000"/>
          </a:xfrm>
          <a:prstGeom prst="rect">
            <a:avLst/>
          </a:prstGeom>
        </p:spPr>
      </p:pic>
      <p:sp>
        <p:nvSpPr>
          <p:cNvPr id="6" name="Rechteck 5"/>
          <p:cNvSpPr/>
          <p:nvPr/>
        </p:nvSpPr>
        <p:spPr>
          <a:xfrm>
            <a:off x="180000" y="1944000"/>
            <a:ext cx="6300000" cy="37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
        <p:nvSpPr>
          <p:cNvPr id="13" name="Titel 1"/>
          <p:cNvSpPr>
            <a:spLocks noGrp="1"/>
          </p:cNvSpPr>
          <p:nvPr>
            <p:ph type="ctrTitle" hasCustomPrompt="1"/>
          </p:nvPr>
        </p:nvSpPr>
        <p:spPr>
          <a:xfrm>
            <a:off x="1260000" y="2647800"/>
            <a:ext cx="4988400" cy="2076600"/>
          </a:xfrm>
          <a:prstGeom prst="rect">
            <a:avLst/>
          </a:prstGeom>
          <a:noFill/>
        </p:spPr>
        <p:txBody>
          <a:bodyPr lIns="0" tIns="0" rIns="0" bIns="0" anchor="t" anchorCtr="0">
            <a:noAutofit/>
          </a:bodyPr>
          <a:lstStyle>
            <a:lvl1pPr algn="l">
              <a:defRPr sz="3600" b="0" i="0">
                <a:solidFill>
                  <a:srgbClr val="FFFFFF"/>
                </a:solidFill>
                <a:latin typeface="Constantia"/>
                <a:cs typeface="Constantia"/>
              </a:defRPr>
            </a:lvl1pPr>
          </a:lstStyle>
          <a:p>
            <a:r>
              <a:rPr lang="de-DE" dirty="0" smtClean="0"/>
              <a:t>Haupttitel der Präsentation</a:t>
            </a:r>
            <a:endParaRPr lang="de-DE" dirty="0"/>
          </a:p>
        </p:txBody>
      </p:sp>
      <p:sp>
        <p:nvSpPr>
          <p:cNvPr id="14" name="Textplatzhalter 10"/>
          <p:cNvSpPr>
            <a:spLocks noGrp="1"/>
          </p:cNvSpPr>
          <p:nvPr>
            <p:ph type="body" sz="quarter" idx="15" hasCustomPrompt="1"/>
          </p:nvPr>
        </p:nvSpPr>
        <p:spPr>
          <a:xfrm>
            <a:off x="1260000" y="2124000"/>
            <a:ext cx="4988400" cy="381600"/>
          </a:xfrm>
          <a:prstGeom prst="rect">
            <a:avLst/>
          </a:prstGeom>
        </p:spPr>
        <p:txBody>
          <a:bodyPr wrap="none" lIns="0" tIns="0" rIns="0" bIns="0">
            <a:noAutofit/>
          </a:bodyPr>
          <a:lstStyle>
            <a:lvl1pPr>
              <a:buNone/>
              <a:defRPr sz="1500" b="0" i="0" baseline="0">
                <a:solidFill>
                  <a:schemeClr val="bg1"/>
                </a:solidFill>
                <a:latin typeface="Calibri"/>
                <a:cs typeface="Calibri"/>
              </a:defRPr>
            </a:lvl1pPr>
            <a:lvl3pPr>
              <a:buNone/>
              <a:defRPr/>
            </a:lvl3pPr>
          </a:lstStyle>
          <a:p>
            <a:pPr lvl="0"/>
            <a:r>
              <a:rPr lang="de-DE" dirty="0" smtClean="0"/>
              <a:t>Zusatztitel der Präsentation</a:t>
            </a:r>
          </a:p>
        </p:txBody>
      </p:sp>
      <p:cxnSp>
        <p:nvCxnSpPr>
          <p:cNvPr id="8" name="Gerade Verbindung 7"/>
          <p:cNvCxnSpPr/>
          <p:nvPr/>
        </p:nvCxnSpPr>
        <p:spPr>
          <a:xfrm>
            <a:off x="1080000" y="2505000"/>
            <a:ext cx="5168400" cy="106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platzhalter 10"/>
          <p:cNvSpPr>
            <a:spLocks noGrp="1"/>
          </p:cNvSpPr>
          <p:nvPr>
            <p:ph type="body" sz="quarter" idx="16" hasCustomPrompt="1"/>
          </p:nvPr>
        </p:nvSpPr>
        <p:spPr>
          <a:xfrm>
            <a:off x="1260000" y="4876800"/>
            <a:ext cx="4988400" cy="228600"/>
          </a:xfrm>
          <a:prstGeom prst="rect">
            <a:avLst/>
          </a:prstGeom>
        </p:spPr>
        <p:txBody>
          <a:bodyPr wrap="none" lIns="0" tIns="0" rIns="0" bIns="0">
            <a:noAutofit/>
          </a:bodyPr>
          <a:lstStyle>
            <a:lvl1pPr>
              <a:buNone/>
              <a:defRPr sz="1200" b="0" i="0" baseline="0">
                <a:solidFill>
                  <a:schemeClr val="bg1"/>
                </a:solidFill>
                <a:latin typeface="Calibri"/>
                <a:cs typeface="Calibri"/>
              </a:defRPr>
            </a:lvl1pPr>
            <a:lvl3pPr>
              <a:buNone/>
              <a:defRPr/>
            </a:lvl3pPr>
          </a:lstStyle>
          <a:p>
            <a:pPr lvl="0"/>
            <a:r>
              <a:rPr lang="de-DE" dirty="0" smtClean="0"/>
              <a:t>Vorname Nachname</a:t>
            </a:r>
          </a:p>
        </p:txBody>
      </p:sp>
      <p:sp>
        <p:nvSpPr>
          <p:cNvPr id="12" name="Textplatzhalter 10"/>
          <p:cNvSpPr>
            <a:spLocks noGrp="1"/>
          </p:cNvSpPr>
          <p:nvPr>
            <p:ph type="body" sz="quarter" idx="17" hasCustomPrompt="1"/>
          </p:nvPr>
        </p:nvSpPr>
        <p:spPr>
          <a:xfrm>
            <a:off x="1260000" y="5105400"/>
            <a:ext cx="4988400" cy="228600"/>
          </a:xfrm>
          <a:prstGeom prst="rect">
            <a:avLst/>
          </a:prstGeom>
        </p:spPr>
        <p:txBody>
          <a:bodyPr wrap="none" lIns="0" tIns="0" rIns="0" bIns="0">
            <a:noAutofit/>
          </a:bodyPr>
          <a:lstStyle>
            <a:lvl1pPr>
              <a:buNone/>
              <a:defRPr sz="1200" b="0" i="0" baseline="0">
                <a:solidFill>
                  <a:schemeClr val="bg1"/>
                </a:solidFill>
                <a:latin typeface="Calibri"/>
                <a:cs typeface="Calibri"/>
              </a:defRPr>
            </a:lvl1pPr>
            <a:lvl3pPr>
              <a:buNone/>
              <a:defRPr/>
            </a:lvl3pPr>
          </a:lstStyle>
          <a:p>
            <a:pPr lvl="0"/>
            <a:r>
              <a:rPr lang="de-DE" dirty="0" smtClean="0"/>
              <a:t>Ort, Datum</a:t>
            </a:r>
          </a:p>
        </p:txBody>
      </p:sp>
      <p:pic>
        <p:nvPicPr>
          <p:cNvPr id="18" name="Bild 17" descr="diw-logo.png"/>
          <p:cNvPicPr>
            <a:picLocks noChangeAspect="1"/>
          </p:cNvPicPr>
          <p:nvPr/>
        </p:nvPicPr>
        <p:blipFill>
          <a:blip r:embed="rId3"/>
          <a:stretch>
            <a:fillRect/>
          </a:stretch>
        </p:blipFill>
        <p:spPr>
          <a:xfrm>
            <a:off x="1260000" y="496800"/>
            <a:ext cx="1620000" cy="230850"/>
          </a:xfrm>
          <a:prstGeom prst="rect">
            <a:avLst/>
          </a:prstGeom>
        </p:spPr>
      </p:pic>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theme" Target="../theme/theme3.xml"/><Relationship Id="rId4" Type="http://schemas.openxmlformats.org/officeDocument/2006/relationships/slideLayout" Target="../slideLayouts/slideLayout11.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7.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9.xml"/><Relationship Id="rId1" Type="http://schemas.openxmlformats.org/officeDocument/2006/relationships/slideLayout" Target="../slideLayouts/slideLayout18.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1260000" y="1143000"/>
            <a:ext cx="7503000" cy="4800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Rechteck 9"/>
          <p:cNvSpPr/>
          <p:nvPr/>
        </p:nvSpPr>
        <p:spPr>
          <a:xfrm>
            <a:off x="180000" y="180000"/>
            <a:ext cx="720000" cy="72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pic>
        <p:nvPicPr>
          <p:cNvPr id="11" name="Bild 10" descr="diw-logo.png"/>
          <p:cNvPicPr>
            <a:picLocks noChangeAspect="1"/>
          </p:cNvPicPr>
          <p:nvPr/>
        </p:nvPicPr>
        <p:blipFill>
          <a:blip r:embed="rId7"/>
          <a:stretch>
            <a:fillRect/>
          </a:stretch>
        </p:blipFill>
        <p:spPr>
          <a:xfrm>
            <a:off x="7884000" y="6444000"/>
            <a:ext cx="1080000" cy="153900"/>
          </a:xfrm>
          <a:prstGeom prst="rect">
            <a:avLst/>
          </a:prstGeom>
        </p:spPr>
      </p:pic>
      <p:sp>
        <p:nvSpPr>
          <p:cNvPr id="13" name="Fußzeilenplatzhalter 4"/>
          <p:cNvSpPr>
            <a:spLocks noGrp="1"/>
          </p:cNvSpPr>
          <p:nvPr>
            <p:ph type="ftr" sz="quarter" idx="3"/>
          </p:nvPr>
        </p:nvSpPr>
        <p:spPr>
          <a:xfrm>
            <a:off x="1260000" y="6399300"/>
            <a:ext cx="6099175" cy="152400"/>
          </a:xfrm>
          <a:prstGeom prst="rect">
            <a:avLst/>
          </a:prstGeom>
        </p:spPr>
        <p:txBody>
          <a:bodyPr lIns="0" tIns="0" rIns="0" bIns="0"/>
          <a:lstStyle>
            <a:lvl1pPr>
              <a:defRPr sz="1100">
                <a:solidFill>
                  <a:schemeClr val="accent1"/>
                </a:solidFill>
                <a:latin typeface="+mj-lt"/>
              </a:defRPr>
            </a:lvl1pPr>
          </a:lstStyle>
          <a:p>
            <a:pPr>
              <a:defRPr/>
            </a:pPr>
            <a:r>
              <a:rPr lang="en-GB" smtClean="0"/>
              <a:t>Innovation Policy for SMEs in Germany - Actual Trends</a:t>
            </a:r>
            <a:endParaRPr lang="de-DE" dirty="0"/>
          </a:p>
        </p:txBody>
      </p:sp>
      <p:sp>
        <p:nvSpPr>
          <p:cNvPr id="14" name="Datumsplatzhalter 5"/>
          <p:cNvSpPr>
            <a:spLocks noGrp="1"/>
          </p:cNvSpPr>
          <p:nvPr>
            <p:ph type="dt" sz="half" idx="2"/>
          </p:nvPr>
        </p:nvSpPr>
        <p:spPr>
          <a:xfrm>
            <a:off x="1260000" y="6551700"/>
            <a:ext cx="6094413" cy="153900"/>
          </a:xfrm>
          <a:prstGeom prst="rect">
            <a:avLst/>
          </a:prstGeom>
        </p:spPr>
        <p:txBody>
          <a:bodyPr lIns="0" tIns="0" rIns="0" bIns="0"/>
          <a:lstStyle>
            <a:lvl1pPr>
              <a:defRPr sz="1100" baseline="0">
                <a:solidFill>
                  <a:schemeClr val="tx2"/>
                </a:solidFill>
                <a:latin typeface="+mj-lt"/>
              </a:defRPr>
            </a:lvl1pPr>
          </a:lstStyle>
          <a:p>
            <a:pPr>
              <a:defRPr/>
            </a:pPr>
            <a:r>
              <a:rPr lang="en-US" smtClean="0"/>
              <a:t>Alexander Eickelpasch, 24 May 2012</a:t>
            </a:r>
            <a:endParaRPr lang="de-DE" dirty="0"/>
          </a:p>
        </p:txBody>
      </p:sp>
      <p:sp>
        <p:nvSpPr>
          <p:cNvPr id="15" name="Foliennummernplatzhalter 9"/>
          <p:cNvSpPr>
            <a:spLocks noGrp="1"/>
          </p:cNvSpPr>
          <p:nvPr>
            <p:ph type="sldNum" sz="quarter" idx="4"/>
          </p:nvPr>
        </p:nvSpPr>
        <p:spPr>
          <a:xfrm>
            <a:off x="152400" y="6540587"/>
            <a:ext cx="685800" cy="182563"/>
          </a:xfrm>
          <a:prstGeom prst="rect">
            <a:avLst/>
          </a:prstGeom>
        </p:spPr>
        <p:txBody>
          <a:bodyPr vert="horz" lIns="0" tIns="0" rIns="0" bIns="0" rtlCol="0" anchor="ctr"/>
          <a:lstStyle>
            <a:lvl1pPr algn="r">
              <a:defRPr sz="1100" baseline="0">
                <a:solidFill>
                  <a:schemeClr val="tx2"/>
                </a:solidFill>
                <a:latin typeface="+mj-lt"/>
              </a:defRPr>
            </a:lvl1pPr>
          </a:lstStyle>
          <a:p>
            <a:fld id="{0A013803-4526-4645-B715-105BE440F5D7}" type="slidenum">
              <a:rPr lang="de-DE" smtClean="0"/>
              <a:pPr/>
              <a:t>‹Nr.›</a:t>
            </a:fld>
            <a:endParaRPr lang="de-DE" dirty="0"/>
          </a:p>
        </p:txBody>
      </p:sp>
      <p:cxnSp>
        <p:nvCxnSpPr>
          <p:cNvPr id="16" name="Gerade Verbindung 15"/>
          <p:cNvCxnSpPr/>
          <p:nvPr/>
        </p:nvCxnSpPr>
        <p:spPr>
          <a:xfrm>
            <a:off x="1080000" y="6300000"/>
            <a:ext cx="7884000" cy="158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080000" y="180000"/>
            <a:ext cx="7884000" cy="72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702" r:id="rId5"/>
  </p:sldLayoutIdLst>
  <p:transition spd="med">
    <p:fade/>
  </p:transition>
  <p:timing>
    <p:tnLst>
      <p:par>
        <p:cTn id="1" dur="indefinite" restart="never" nodeType="tmRoot"/>
      </p:par>
    </p:tnLst>
  </p:timing>
  <p:hf hdr="0"/>
  <p:txStyles>
    <p:titleStyle>
      <a:lvl1pPr algn="ctr" defTabSz="457200" rtl="0" eaLnBrk="1" fontAlgn="base" hangingPunct="1">
        <a:spcBef>
          <a:spcPct val="0"/>
        </a:spcBef>
        <a:spcAft>
          <a:spcPct val="0"/>
        </a:spcAft>
        <a:defRPr sz="3200" b="1"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144000" indent="-252000" algn="l" defTabSz="457200" rtl="0" eaLnBrk="1" fontAlgn="base" hangingPunct="1">
        <a:lnSpc>
          <a:spcPct val="120000"/>
        </a:lnSpc>
        <a:spcBef>
          <a:spcPct val="0"/>
        </a:spcBef>
        <a:spcAft>
          <a:spcPts val="200"/>
        </a:spcAft>
        <a:buClr>
          <a:schemeClr val="tx2"/>
        </a:buClr>
        <a:buSzPct val="100000"/>
        <a:buFont typeface="Arial"/>
        <a:buChar char="•"/>
        <a:defRPr sz="2400" b="0" i="0" kern="1200">
          <a:solidFill>
            <a:schemeClr val="tx1"/>
          </a:solidFill>
          <a:latin typeface="Calibri"/>
          <a:ea typeface="ＭＳ Ｐゴシック" pitchFamily="-65" charset="-128"/>
          <a:cs typeface="Calibri"/>
        </a:defRPr>
      </a:lvl1pPr>
      <a:lvl2pPr marL="468000" indent="-252000" algn="l" defTabSz="457200" rtl="0" eaLnBrk="1" fontAlgn="base" hangingPunct="1">
        <a:lnSpc>
          <a:spcPct val="120000"/>
        </a:lnSpc>
        <a:spcBef>
          <a:spcPct val="0"/>
        </a:spcBef>
        <a:spcAft>
          <a:spcPts val="400"/>
        </a:spcAft>
        <a:buClr>
          <a:schemeClr val="tx2"/>
        </a:buClr>
        <a:buSzPct val="100000"/>
        <a:buFont typeface="Arial"/>
        <a:buChar char="•"/>
        <a:defRPr sz="2100" b="0" i="0" kern="1200">
          <a:solidFill>
            <a:schemeClr val="tx1"/>
          </a:solidFill>
          <a:latin typeface="Calibri"/>
          <a:ea typeface="ＭＳ Ｐゴシック" pitchFamily="-65" charset="-128"/>
          <a:cs typeface="Calibri"/>
        </a:defRPr>
      </a:lvl2pPr>
      <a:lvl3pPr marL="900000" indent="-252000" algn="l" defTabSz="457200" rtl="0" eaLnBrk="1" fontAlgn="base" hangingPunct="1">
        <a:lnSpc>
          <a:spcPct val="120000"/>
        </a:lnSpc>
        <a:spcBef>
          <a:spcPct val="0"/>
        </a:spcBef>
        <a:spcAft>
          <a:spcPts val="400"/>
        </a:spcAft>
        <a:buClr>
          <a:schemeClr val="tx2"/>
        </a:buClr>
        <a:buSzPct val="100000"/>
        <a:buFont typeface="Arial"/>
        <a:buChar char="•"/>
        <a:defRPr sz="1800" b="0" i="0" kern="1200">
          <a:solidFill>
            <a:schemeClr val="tx1"/>
          </a:solidFill>
          <a:latin typeface="Calibri"/>
          <a:ea typeface="ＭＳ Ｐゴシック" pitchFamily="-65" charset="-128"/>
          <a:cs typeface="Calibri"/>
        </a:defRPr>
      </a:lvl3pPr>
      <a:lvl4pPr marL="1350000" indent="-252000" algn="l" defTabSz="457200" rtl="0" eaLnBrk="1" fontAlgn="base" hangingPunct="1">
        <a:lnSpc>
          <a:spcPct val="120000"/>
        </a:lnSpc>
        <a:spcBef>
          <a:spcPct val="0"/>
        </a:spcBef>
        <a:spcAft>
          <a:spcPts val="400"/>
        </a:spcAft>
        <a:buClr>
          <a:schemeClr val="tx2"/>
        </a:buClr>
        <a:buSzPct val="100000"/>
        <a:buFont typeface="Arial"/>
        <a:buChar char="•"/>
        <a:defRPr sz="1500" b="0" i="0" kern="1200">
          <a:solidFill>
            <a:schemeClr val="tx1"/>
          </a:solidFill>
          <a:latin typeface="Calibri"/>
          <a:ea typeface="ＭＳ Ｐゴシック" pitchFamily="-65" charset="-128"/>
          <a:cs typeface="Calibri"/>
        </a:defRPr>
      </a:lvl4pPr>
      <a:lvl5pPr marL="1800000" indent="-252000" algn="l" defTabSz="457200" rtl="0" eaLnBrk="1" fontAlgn="base" hangingPunct="1">
        <a:lnSpc>
          <a:spcPct val="120000"/>
        </a:lnSpc>
        <a:spcBef>
          <a:spcPct val="0"/>
        </a:spcBef>
        <a:spcAft>
          <a:spcPts val="400"/>
        </a:spcAft>
        <a:buClr>
          <a:schemeClr val="tx2"/>
        </a:buClr>
        <a:buSzPct val="100000"/>
        <a:buFont typeface="Arial"/>
        <a:buChar char="•"/>
        <a:defRPr sz="1200" b="0" i="0" kern="1200">
          <a:solidFill>
            <a:schemeClr val="tx1"/>
          </a:solidFill>
          <a:latin typeface="Calibri"/>
          <a:ea typeface="ＭＳ Ｐゴシック" pitchFamily="-65" charset="-128"/>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5" name="Gerade Verbindung 4"/>
          <p:cNvCxnSpPr/>
          <p:nvPr/>
        </p:nvCxnSpPr>
        <p:spPr>
          <a:xfrm>
            <a:off x="1080000" y="6300000"/>
            <a:ext cx="7884000" cy="158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6" name="Rechteck 5"/>
          <p:cNvSpPr/>
          <p:nvPr/>
        </p:nvSpPr>
        <p:spPr>
          <a:xfrm>
            <a:off x="180000" y="1944000"/>
            <a:ext cx="8784000" cy="3672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
        <p:nvSpPr>
          <p:cNvPr id="10" name="Textplatzhalter 10"/>
          <p:cNvSpPr txBox="1">
            <a:spLocks/>
          </p:cNvSpPr>
          <p:nvPr/>
        </p:nvSpPr>
        <p:spPr>
          <a:xfrm>
            <a:off x="1260000" y="2362200"/>
            <a:ext cx="7503000" cy="381600"/>
          </a:xfrm>
          <a:prstGeom prst="rect">
            <a:avLst/>
          </a:prstGeom>
        </p:spPr>
        <p:txBody>
          <a:bodyPr wrap="none" lIns="0" tIns="0" rIns="0" bIns="0">
            <a:noAutofit/>
          </a:bodyPr>
          <a:lstStyle>
            <a:lvl1pPr>
              <a:buNone/>
              <a:defRPr sz="1500" b="0" i="0" baseline="0">
                <a:solidFill>
                  <a:schemeClr val="bg1"/>
                </a:solidFill>
                <a:latin typeface="Calibri"/>
                <a:cs typeface="Calibri"/>
              </a:defRPr>
            </a:lvl1pPr>
            <a:lvl3pPr>
              <a:buNone/>
              <a:defRPr/>
            </a:lvl3pPr>
          </a:lstStyle>
          <a:p>
            <a:pPr marL="323850" marR="0" lvl="0" indent="-323850" algn="l" defTabSz="457200" rtl="0" eaLnBrk="0" fontAlgn="base" latinLnBrk="0" hangingPunct="0">
              <a:lnSpc>
                <a:spcPct val="120000"/>
              </a:lnSpc>
              <a:spcBef>
                <a:spcPct val="0"/>
              </a:spcBef>
              <a:spcAft>
                <a:spcPts val="1000"/>
              </a:spcAft>
              <a:buClr>
                <a:schemeClr val="tx2"/>
              </a:buClr>
              <a:buSzPct val="85000"/>
              <a:buFont typeface="Arial" pitchFamily="-65" charset="0"/>
              <a:buNone/>
              <a:tabLst/>
              <a:defRPr/>
            </a:pPr>
            <a:r>
              <a:rPr kumimoji="0" lang="de-DE" sz="1500" b="0" i="0" u="none" strike="noStrike" kern="1200" cap="none" spc="0" normalizeH="0" baseline="0" noProof="0" dirty="0" smtClean="0">
                <a:ln>
                  <a:noFill/>
                </a:ln>
                <a:solidFill>
                  <a:schemeClr val="bg1"/>
                </a:solidFill>
                <a:effectLst/>
                <a:uLnTx/>
                <a:uFillTx/>
                <a:latin typeface="Calibri"/>
                <a:ea typeface="ＭＳ Ｐゴシック" pitchFamily="-65" charset="-128"/>
                <a:cs typeface="Calibri"/>
              </a:rPr>
              <a:t>Vielen Dank für Ihre Aufmerksamkeit.</a:t>
            </a:r>
          </a:p>
        </p:txBody>
      </p:sp>
      <p:cxnSp>
        <p:nvCxnSpPr>
          <p:cNvPr id="11" name="Gerade Verbindung 10"/>
          <p:cNvCxnSpPr/>
          <p:nvPr/>
        </p:nvCxnSpPr>
        <p:spPr>
          <a:xfrm>
            <a:off x="1080000" y="2743200"/>
            <a:ext cx="7740000" cy="15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 11" descr="diw-logo-weiss.png"/>
          <p:cNvPicPr>
            <a:picLocks noChangeAspect="1"/>
          </p:cNvPicPr>
          <p:nvPr/>
        </p:nvPicPr>
        <p:blipFill>
          <a:blip r:embed="rId4"/>
          <a:stretch>
            <a:fillRect/>
          </a:stretch>
        </p:blipFill>
        <p:spPr>
          <a:xfrm>
            <a:off x="1260000" y="3168000"/>
            <a:ext cx="1620000" cy="230850"/>
          </a:xfrm>
          <a:prstGeom prst="rect">
            <a:avLst/>
          </a:prstGeom>
        </p:spPr>
      </p:pic>
      <p:sp>
        <p:nvSpPr>
          <p:cNvPr id="14" name="Textplatzhalter 10"/>
          <p:cNvSpPr txBox="1">
            <a:spLocks/>
          </p:cNvSpPr>
          <p:nvPr/>
        </p:nvSpPr>
        <p:spPr>
          <a:xfrm>
            <a:off x="1260000" y="3657600"/>
            <a:ext cx="7503000" cy="1401600"/>
          </a:xfrm>
          <a:prstGeom prst="rect">
            <a:avLst/>
          </a:prstGeom>
        </p:spPr>
        <p:txBody>
          <a:bodyPr lIns="0" rIns="0">
            <a:noAutofit/>
          </a:bodyPr>
          <a:lstStyle>
            <a:lvl1pPr marL="0" indent="0">
              <a:buNone/>
              <a:defRPr sz="1600" b="0" i="0" baseline="0">
                <a:solidFill>
                  <a:schemeClr val="bg1"/>
                </a:solidFill>
                <a:latin typeface="Trebuchet MS"/>
                <a:cs typeface="Trebuchet MS"/>
              </a:defRPr>
            </a:lvl1pPr>
            <a:lvl3pPr>
              <a:buNone/>
              <a:defRPr/>
            </a:lvl3pPr>
          </a:lstStyle>
          <a:p>
            <a:pPr rtl="0">
              <a:lnSpc>
                <a:spcPct val="110000"/>
              </a:lnSpc>
            </a:pPr>
            <a:r>
              <a:rPr lang="de-DE" sz="1200" b="1" i="0" kern="1200" baseline="0" dirty="0" smtClean="0">
                <a:solidFill>
                  <a:schemeClr val="bg1"/>
                </a:solidFill>
                <a:latin typeface="Calibri"/>
                <a:ea typeface="ＭＳ Ｐゴシック" pitchFamily="-65" charset="-128"/>
                <a:cs typeface="Calibri"/>
              </a:rPr>
              <a:t>DIW Berlin — Deutsches Institut</a:t>
            </a:r>
          </a:p>
          <a:p>
            <a:pPr rtl="0">
              <a:lnSpc>
                <a:spcPct val="110000"/>
              </a:lnSpc>
            </a:pPr>
            <a:r>
              <a:rPr lang="de-DE" sz="1200" b="1" i="0" kern="1200" baseline="0" dirty="0" smtClean="0">
                <a:solidFill>
                  <a:schemeClr val="bg1"/>
                </a:solidFill>
                <a:latin typeface="Calibri"/>
                <a:ea typeface="ＭＳ Ｐゴシック" pitchFamily="-65" charset="-128"/>
                <a:cs typeface="Calibri"/>
              </a:rPr>
              <a:t>für Wirtschaftsforschung e.V.</a:t>
            </a:r>
          </a:p>
          <a:p>
            <a:pPr rtl="0">
              <a:lnSpc>
                <a:spcPct val="110000"/>
              </a:lnSpc>
            </a:pPr>
            <a:r>
              <a:rPr lang="de-DE" sz="1200" b="0" i="0" kern="1200" baseline="0" dirty="0" smtClean="0">
                <a:solidFill>
                  <a:schemeClr val="bg1"/>
                </a:solidFill>
                <a:latin typeface="Calibri"/>
                <a:ea typeface="ＭＳ Ｐゴシック" pitchFamily="-65" charset="-128"/>
                <a:cs typeface="Calibri"/>
              </a:rPr>
              <a:t>Mohrenstraße 58, 10117 Berlin</a:t>
            </a:r>
          </a:p>
          <a:p>
            <a:pPr rtl="0">
              <a:lnSpc>
                <a:spcPct val="110000"/>
              </a:lnSpc>
            </a:pPr>
            <a:r>
              <a:rPr lang="de-DE" sz="1200" b="0" i="0" kern="1200" baseline="0" dirty="0" err="1" smtClean="0">
                <a:solidFill>
                  <a:schemeClr val="bg1"/>
                </a:solidFill>
                <a:latin typeface="Calibri"/>
                <a:ea typeface="ＭＳ Ｐゴシック" pitchFamily="-65" charset="-128"/>
                <a:cs typeface="Calibri"/>
              </a:rPr>
              <a:t>www.diw.de</a:t>
            </a:r>
            <a:endParaRPr lang="de-DE" sz="1200" b="0" i="0" kern="1200" baseline="0" dirty="0" smtClean="0">
              <a:solidFill>
                <a:schemeClr val="bg1"/>
              </a:solidFill>
              <a:latin typeface="Calibri"/>
              <a:ea typeface="ＭＳ Ｐゴシック" pitchFamily="-65" charset="-128"/>
              <a:cs typeface="Calibri"/>
            </a:endParaRPr>
          </a:p>
          <a:p>
            <a:pPr rtl="0">
              <a:lnSpc>
                <a:spcPct val="110000"/>
              </a:lnSpc>
            </a:pPr>
            <a:endParaRPr kumimoji="0" lang="de-DE" sz="1200" b="0" i="0" u="none" strike="noStrike" kern="1200" cap="none" spc="0" normalizeH="0" baseline="0" noProof="0" dirty="0" smtClean="0">
              <a:ln>
                <a:noFill/>
              </a:ln>
              <a:solidFill>
                <a:schemeClr val="bg1"/>
              </a:solidFill>
              <a:effectLst/>
              <a:uLnTx/>
              <a:uFillTx/>
              <a:latin typeface="Calibri"/>
              <a:ea typeface="ＭＳ Ｐゴシック" pitchFamily="-65" charset="-128"/>
              <a:cs typeface="Calibri"/>
            </a:endParaRPr>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Lst>
  <p:transition spd="med">
    <p:fade/>
  </p:transition>
  <p:timing>
    <p:tnLst>
      <p:par>
        <p:cTn id="1" dur="indefinite" restart="never" nodeType="tmRoot"/>
      </p:par>
    </p:tnLst>
  </p:timing>
  <p:hf hdr="0"/>
  <p:txStyles>
    <p:titleStyle>
      <a:lvl1pPr algn="ctr" defTabSz="457200" rtl="0" eaLnBrk="1" fontAlgn="base" hangingPunct="1">
        <a:spcBef>
          <a:spcPct val="0"/>
        </a:spcBef>
        <a:spcAft>
          <a:spcPct val="0"/>
        </a:spcAft>
        <a:defRPr sz="3200" b="1"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323850" indent="-323850" algn="l" defTabSz="457200" rtl="0" eaLnBrk="1" fontAlgn="base" hangingPunct="1">
        <a:lnSpc>
          <a:spcPct val="120000"/>
        </a:lnSpc>
        <a:spcBef>
          <a:spcPct val="0"/>
        </a:spcBef>
        <a:spcAft>
          <a:spcPts val="1000"/>
        </a:spcAft>
        <a:buClr>
          <a:schemeClr val="tx2"/>
        </a:buClr>
        <a:buSzPct val="85000"/>
        <a:buFont typeface="Arial" pitchFamily="-65" charset="0"/>
        <a:buChar char="►"/>
        <a:defRPr sz="3200" kern="1200">
          <a:solidFill>
            <a:schemeClr val="tx1"/>
          </a:solidFill>
          <a:latin typeface="Arial"/>
          <a:ea typeface="ＭＳ Ｐゴシック" pitchFamily="-65" charset="-128"/>
          <a:cs typeface="Arial"/>
        </a:defRPr>
      </a:lvl1pPr>
      <a:lvl2pPr marL="603250" indent="-287338" algn="l" defTabSz="457200" rtl="0" eaLnBrk="1" fontAlgn="base" hangingPunct="1">
        <a:lnSpc>
          <a:spcPct val="120000"/>
        </a:lnSpc>
        <a:spcBef>
          <a:spcPct val="0"/>
        </a:spcBef>
        <a:spcAft>
          <a:spcPts val="1000"/>
        </a:spcAft>
        <a:buClr>
          <a:schemeClr val="tx2"/>
        </a:buClr>
        <a:buSzPct val="120000"/>
        <a:buFont typeface="Arial" pitchFamily="-65" charset="0"/>
        <a:buChar char="●"/>
        <a:defRPr sz="1600" kern="1200">
          <a:solidFill>
            <a:schemeClr val="tx1"/>
          </a:solidFill>
          <a:latin typeface="Arial"/>
          <a:ea typeface="ＭＳ Ｐゴシック" pitchFamily="-65" charset="-128"/>
          <a:cs typeface="Arial"/>
        </a:defRPr>
      </a:lvl2pPr>
      <a:lvl3pPr marL="863600" indent="-250825" algn="l" defTabSz="457200" rtl="0" eaLnBrk="1" fontAlgn="base" hangingPunct="1">
        <a:lnSpc>
          <a:spcPct val="120000"/>
        </a:lnSpc>
        <a:spcBef>
          <a:spcPct val="0"/>
        </a:spcBef>
        <a:spcAft>
          <a:spcPts val="1000"/>
        </a:spcAft>
        <a:buClr>
          <a:schemeClr val="tx2"/>
        </a:buClr>
        <a:buSzPct val="120000"/>
        <a:buFont typeface="Arial" pitchFamily="-65" charset="0"/>
        <a:buChar char="●"/>
        <a:defRPr sz="1400" kern="1200">
          <a:solidFill>
            <a:schemeClr val="tx1"/>
          </a:solidFill>
          <a:latin typeface="Arial"/>
          <a:ea typeface="ＭＳ Ｐゴシック" pitchFamily="-65" charset="-128"/>
          <a:cs typeface="Arial"/>
        </a:defRPr>
      </a:lvl3pPr>
      <a:lvl4pPr marL="1079500" indent="-228600" algn="l" defTabSz="457200" rtl="0" eaLnBrk="1" fontAlgn="base" hangingPunct="1">
        <a:lnSpc>
          <a:spcPct val="120000"/>
        </a:lnSpc>
        <a:spcBef>
          <a:spcPct val="0"/>
        </a:spcBef>
        <a:spcAft>
          <a:spcPts val="1000"/>
        </a:spcAft>
        <a:buClr>
          <a:schemeClr val="tx2"/>
        </a:buClr>
        <a:buSzPct val="120000"/>
        <a:buFont typeface="Arial" pitchFamily="-65" charset="0"/>
        <a:buChar char="●"/>
        <a:defRPr sz="1200" kern="1200">
          <a:solidFill>
            <a:schemeClr val="tx1"/>
          </a:solidFill>
          <a:latin typeface="Arial"/>
          <a:ea typeface="ＭＳ Ｐゴシック" pitchFamily="-65" charset="-128"/>
          <a:cs typeface="Arial"/>
        </a:defRPr>
      </a:lvl4pPr>
      <a:lvl5pPr marL="1258888" indent="-179388" algn="l" defTabSz="457200" rtl="0" eaLnBrk="1" fontAlgn="base" hangingPunct="1">
        <a:lnSpc>
          <a:spcPct val="120000"/>
        </a:lnSpc>
        <a:spcBef>
          <a:spcPct val="0"/>
        </a:spcBef>
        <a:spcAft>
          <a:spcPts val="1000"/>
        </a:spcAft>
        <a:buClr>
          <a:schemeClr val="tx2"/>
        </a:buClr>
        <a:buSzPct val="120000"/>
        <a:buFont typeface="Arial" pitchFamily="-65" charset="0"/>
        <a:buChar char="●"/>
        <a:defRPr sz="1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Lst>
  <p:transition spd="med">
    <p:fade/>
  </p:transition>
  <p:hf hdr="0"/>
  <p:txStyles>
    <p:titleStyle>
      <a:lvl1pPr algn="ctr" defTabSz="457200" rtl="0" eaLnBrk="1" fontAlgn="base" hangingPunct="1">
        <a:spcBef>
          <a:spcPct val="0"/>
        </a:spcBef>
        <a:spcAft>
          <a:spcPct val="0"/>
        </a:spcAft>
        <a:defRPr sz="3200" b="1"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323850" indent="-323850" algn="l" defTabSz="457200" rtl="0" eaLnBrk="1" fontAlgn="base" hangingPunct="1">
        <a:lnSpc>
          <a:spcPct val="120000"/>
        </a:lnSpc>
        <a:spcBef>
          <a:spcPct val="0"/>
        </a:spcBef>
        <a:spcAft>
          <a:spcPts val="1000"/>
        </a:spcAft>
        <a:buClr>
          <a:schemeClr val="tx2"/>
        </a:buClr>
        <a:buSzPct val="85000"/>
        <a:buFont typeface="Arial" pitchFamily="-65" charset="0"/>
        <a:buChar char="►"/>
        <a:defRPr sz="3200" kern="1200">
          <a:solidFill>
            <a:schemeClr val="tx1"/>
          </a:solidFill>
          <a:latin typeface="Arial"/>
          <a:ea typeface="ＭＳ Ｐゴシック" pitchFamily="-65" charset="-128"/>
          <a:cs typeface="Arial"/>
        </a:defRPr>
      </a:lvl1pPr>
      <a:lvl2pPr marL="603250" indent="-287338" algn="l" defTabSz="457200" rtl="0" eaLnBrk="1" fontAlgn="base" hangingPunct="1">
        <a:lnSpc>
          <a:spcPct val="120000"/>
        </a:lnSpc>
        <a:spcBef>
          <a:spcPct val="0"/>
        </a:spcBef>
        <a:spcAft>
          <a:spcPts val="1000"/>
        </a:spcAft>
        <a:buClr>
          <a:schemeClr val="tx2"/>
        </a:buClr>
        <a:buSzPct val="120000"/>
        <a:buFont typeface="Arial" pitchFamily="-65" charset="0"/>
        <a:buChar char="●"/>
        <a:defRPr sz="1600" kern="1200">
          <a:solidFill>
            <a:schemeClr val="tx1"/>
          </a:solidFill>
          <a:latin typeface="Arial"/>
          <a:ea typeface="ＭＳ Ｐゴシック" pitchFamily="-65" charset="-128"/>
          <a:cs typeface="Arial"/>
        </a:defRPr>
      </a:lvl2pPr>
      <a:lvl3pPr marL="863600" indent="-250825" algn="l" defTabSz="457200" rtl="0" eaLnBrk="1" fontAlgn="base" hangingPunct="1">
        <a:lnSpc>
          <a:spcPct val="120000"/>
        </a:lnSpc>
        <a:spcBef>
          <a:spcPct val="0"/>
        </a:spcBef>
        <a:spcAft>
          <a:spcPts val="1000"/>
        </a:spcAft>
        <a:buClr>
          <a:schemeClr val="tx2"/>
        </a:buClr>
        <a:buSzPct val="120000"/>
        <a:buFont typeface="Arial" pitchFamily="-65" charset="0"/>
        <a:buChar char="●"/>
        <a:defRPr sz="1400" kern="1200">
          <a:solidFill>
            <a:schemeClr val="tx1"/>
          </a:solidFill>
          <a:latin typeface="Arial"/>
          <a:ea typeface="ＭＳ Ｐゴシック" pitchFamily="-65" charset="-128"/>
          <a:cs typeface="Arial"/>
        </a:defRPr>
      </a:lvl3pPr>
      <a:lvl4pPr marL="1079500" indent="-228600" algn="l" defTabSz="457200" rtl="0" eaLnBrk="1" fontAlgn="base" hangingPunct="1">
        <a:lnSpc>
          <a:spcPct val="120000"/>
        </a:lnSpc>
        <a:spcBef>
          <a:spcPct val="0"/>
        </a:spcBef>
        <a:spcAft>
          <a:spcPts val="1000"/>
        </a:spcAft>
        <a:buClr>
          <a:schemeClr val="tx2"/>
        </a:buClr>
        <a:buSzPct val="120000"/>
        <a:buFont typeface="Arial" pitchFamily="-65" charset="0"/>
        <a:buChar char="●"/>
        <a:defRPr sz="1200" kern="1200">
          <a:solidFill>
            <a:schemeClr val="tx1"/>
          </a:solidFill>
          <a:latin typeface="Arial"/>
          <a:ea typeface="ＭＳ Ｐゴシック" pitchFamily="-65" charset="-128"/>
          <a:cs typeface="Arial"/>
        </a:defRPr>
      </a:lvl4pPr>
      <a:lvl5pPr marL="1258888" indent="-179388" algn="l" defTabSz="457200" rtl="0" eaLnBrk="1" fontAlgn="base" hangingPunct="1">
        <a:lnSpc>
          <a:spcPct val="120000"/>
        </a:lnSpc>
        <a:spcBef>
          <a:spcPct val="0"/>
        </a:spcBef>
        <a:spcAft>
          <a:spcPts val="1000"/>
        </a:spcAft>
        <a:buClr>
          <a:schemeClr val="tx2"/>
        </a:buClr>
        <a:buSzPct val="120000"/>
        <a:buFont typeface="Arial" pitchFamily="-65" charset="0"/>
        <a:buChar char="●"/>
        <a:defRPr sz="1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Rechteck 4"/>
          <p:cNvSpPr/>
          <p:nvPr/>
        </p:nvSpPr>
        <p:spPr>
          <a:xfrm>
            <a:off x="1080000" y="1080000"/>
            <a:ext cx="7884000" cy="4536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pic>
        <p:nvPicPr>
          <p:cNvPr id="6" name="Bild 5" descr="diw-logo.png"/>
          <p:cNvPicPr>
            <a:picLocks noChangeAspect="1"/>
          </p:cNvPicPr>
          <p:nvPr/>
        </p:nvPicPr>
        <p:blipFill>
          <a:blip r:embed="rId4"/>
          <a:stretch>
            <a:fillRect/>
          </a:stretch>
        </p:blipFill>
        <p:spPr>
          <a:xfrm>
            <a:off x="7884000" y="6444000"/>
            <a:ext cx="1080000" cy="153900"/>
          </a:xfrm>
          <a:prstGeom prst="rect">
            <a:avLst/>
          </a:prstGeom>
        </p:spPr>
      </p:pic>
      <p:sp>
        <p:nvSpPr>
          <p:cNvPr id="7" name="Fußzeilenplatzhalter 4"/>
          <p:cNvSpPr>
            <a:spLocks noGrp="1"/>
          </p:cNvSpPr>
          <p:nvPr>
            <p:ph type="ftr" sz="quarter" idx="3"/>
          </p:nvPr>
        </p:nvSpPr>
        <p:spPr>
          <a:xfrm>
            <a:off x="1260000" y="6399300"/>
            <a:ext cx="6099175" cy="152400"/>
          </a:xfrm>
          <a:prstGeom prst="rect">
            <a:avLst/>
          </a:prstGeom>
        </p:spPr>
        <p:txBody>
          <a:bodyPr lIns="0" tIns="0" rIns="0" bIns="0"/>
          <a:lstStyle>
            <a:lvl1pPr>
              <a:defRPr sz="1100">
                <a:solidFill>
                  <a:schemeClr val="accent1"/>
                </a:solidFill>
                <a:latin typeface="+mj-lt"/>
              </a:defRPr>
            </a:lvl1pPr>
          </a:lstStyle>
          <a:p>
            <a:pPr>
              <a:defRPr/>
            </a:pPr>
            <a:r>
              <a:rPr lang="en-GB" smtClean="0"/>
              <a:t>Innovation Policy for SMEs in Germany - Actual Trends</a:t>
            </a:r>
            <a:endParaRPr lang="de-DE" dirty="0"/>
          </a:p>
        </p:txBody>
      </p:sp>
      <p:sp>
        <p:nvSpPr>
          <p:cNvPr id="8" name="Datumsplatzhalter 5"/>
          <p:cNvSpPr>
            <a:spLocks noGrp="1"/>
          </p:cNvSpPr>
          <p:nvPr>
            <p:ph type="dt" sz="half" idx="2"/>
          </p:nvPr>
        </p:nvSpPr>
        <p:spPr>
          <a:xfrm>
            <a:off x="1260000" y="6551700"/>
            <a:ext cx="6094413" cy="153900"/>
          </a:xfrm>
          <a:prstGeom prst="rect">
            <a:avLst/>
          </a:prstGeom>
        </p:spPr>
        <p:txBody>
          <a:bodyPr lIns="0" tIns="0" rIns="0" bIns="0"/>
          <a:lstStyle>
            <a:lvl1pPr>
              <a:defRPr sz="1100" baseline="0">
                <a:solidFill>
                  <a:schemeClr val="tx2"/>
                </a:solidFill>
                <a:latin typeface="+mj-lt"/>
              </a:defRPr>
            </a:lvl1pPr>
          </a:lstStyle>
          <a:p>
            <a:pPr>
              <a:defRPr/>
            </a:pPr>
            <a:r>
              <a:rPr lang="en-US" smtClean="0"/>
              <a:t>Alexander Eickelpasch, 24 May 2012</a:t>
            </a:r>
            <a:endParaRPr lang="de-DE" dirty="0"/>
          </a:p>
        </p:txBody>
      </p:sp>
      <p:sp>
        <p:nvSpPr>
          <p:cNvPr id="10" name="Foliennummernplatzhalter 9"/>
          <p:cNvSpPr>
            <a:spLocks noGrp="1"/>
          </p:cNvSpPr>
          <p:nvPr>
            <p:ph type="sldNum" sz="quarter" idx="4"/>
          </p:nvPr>
        </p:nvSpPr>
        <p:spPr>
          <a:xfrm>
            <a:off x="152400" y="6540587"/>
            <a:ext cx="685800" cy="182563"/>
          </a:xfrm>
          <a:prstGeom prst="rect">
            <a:avLst/>
          </a:prstGeom>
        </p:spPr>
        <p:txBody>
          <a:bodyPr vert="horz" lIns="0" tIns="0" rIns="0" bIns="0" rtlCol="0" anchor="ctr"/>
          <a:lstStyle>
            <a:lvl1pPr algn="r">
              <a:defRPr sz="1100" baseline="0">
                <a:solidFill>
                  <a:schemeClr val="tx2"/>
                </a:solidFill>
                <a:latin typeface="+mj-lt"/>
              </a:defRPr>
            </a:lvl1pPr>
          </a:lstStyle>
          <a:p>
            <a:fld id="{0A013803-4526-4645-B715-105BE440F5D7}" type="slidenum">
              <a:rPr lang="de-DE" smtClean="0"/>
              <a:pPr/>
              <a:t>‹Nr.›</a:t>
            </a:fld>
            <a:endParaRPr lang="de-DE" dirty="0"/>
          </a:p>
        </p:txBody>
      </p:sp>
      <p:cxnSp>
        <p:nvCxnSpPr>
          <p:cNvPr id="13" name="Gerade Verbindung 12"/>
          <p:cNvCxnSpPr/>
          <p:nvPr/>
        </p:nvCxnSpPr>
        <p:spPr>
          <a:xfrm>
            <a:off x="1080000" y="6300000"/>
            <a:ext cx="7884000" cy="158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9" r:id="rId1"/>
    <p:sldLayoutId id="2147483710" r:id="rId2"/>
  </p:sldLayoutIdLst>
  <p:transition spd="med">
    <p:fade/>
  </p:transition>
  <p:timing>
    <p:tnLst>
      <p:par>
        <p:cTn id="1" dur="indefinite" restart="never" nodeType="tmRoot"/>
      </p:par>
    </p:tnLst>
  </p:timing>
  <p:hf hdr="0"/>
  <p:txStyles>
    <p:titleStyle>
      <a:lvl1pPr algn="ctr" defTabSz="457200" rtl="0" eaLnBrk="1" fontAlgn="base" hangingPunct="1">
        <a:spcBef>
          <a:spcPct val="0"/>
        </a:spcBef>
        <a:spcAft>
          <a:spcPct val="0"/>
        </a:spcAft>
        <a:defRPr sz="3200" b="1"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323850" indent="-323850" algn="l" defTabSz="457200" rtl="0" eaLnBrk="1" fontAlgn="base" hangingPunct="1">
        <a:lnSpc>
          <a:spcPct val="120000"/>
        </a:lnSpc>
        <a:spcBef>
          <a:spcPct val="0"/>
        </a:spcBef>
        <a:spcAft>
          <a:spcPts val="1000"/>
        </a:spcAft>
        <a:buClr>
          <a:schemeClr val="tx2"/>
        </a:buClr>
        <a:buSzPct val="85000"/>
        <a:buFont typeface="Arial" pitchFamily="-65" charset="0"/>
        <a:buChar char="►"/>
        <a:defRPr sz="3200" kern="1200">
          <a:solidFill>
            <a:schemeClr val="tx1"/>
          </a:solidFill>
          <a:latin typeface="Arial"/>
          <a:ea typeface="ＭＳ Ｐゴシック" pitchFamily="-65" charset="-128"/>
          <a:cs typeface="Arial"/>
        </a:defRPr>
      </a:lvl1pPr>
      <a:lvl2pPr marL="603250" indent="-287338" algn="l" defTabSz="457200" rtl="0" eaLnBrk="1" fontAlgn="base" hangingPunct="1">
        <a:lnSpc>
          <a:spcPct val="120000"/>
        </a:lnSpc>
        <a:spcBef>
          <a:spcPct val="0"/>
        </a:spcBef>
        <a:spcAft>
          <a:spcPts val="1000"/>
        </a:spcAft>
        <a:buClr>
          <a:schemeClr val="tx2"/>
        </a:buClr>
        <a:buSzPct val="120000"/>
        <a:buFont typeface="Arial" pitchFamily="-65" charset="0"/>
        <a:buChar char="●"/>
        <a:defRPr sz="1600" kern="1200">
          <a:solidFill>
            <a:schemeClr val="tx1"/>
          </a:solidFill>
          <a:latin typeface="Arial"/>
          <a:ea typeface="ＭＳ Ｐゴシック" pitchFamily="-65" charset="-128"/>
          <a:cs typeface="Arial"/>
        </a:defRPr>
      </a:lvl2pPr>
      <a:lvl3pPr marL="863600" indent="-250825" algn="l" defTabSz="457200" rtl="0" eaLnBrk="1" fontAlgn="base" hangingPunct="1">
        <a:lnSpc>
          <a:spcPct val="120000"/>
        </a:lnSpc>
        <a:spcBef>
          <a:spcPct val="0"/>
        </a:spcBef>
        <a:spcAft>
          <a:spcPts val="1000"/>
        </a:spcAft>
        <a:buClr>
          <a:schemeClr val="tx2"/>
        </a:buClr>
        <a:buSzPct val="120000"/>
        <a:buFont typeface="Arial" pitchFamily="-65" charset="0"/>
        <a:buChar char="●"/>
        <a:defRPr sz="1400" kern="1200">
          <a:solidFill>
            <a:schemeClr val="tx1"/>
          </a:solidFill>
          <a:latin typeface="Arial"/>
          <a:ea typeface="ＭＳ Ｐゴシック" pitchFamily="-65" charset="-128"/>
          <a:cs typeface="Arial"/>
        </a:defRPr>
      </a:lvl3pPr>
      <a:lvl4pPr marL="1079500" indent="-228600" algn="l" defTabSz="457200" rtl="0" eaLnBrk="1" fontAlgn="base" hangingPunct="1">
        <a:lnSpc>
          <a:spcPct val="120000"/>
        </a:lnSpc>
        <a:spcBef>
          <a:spcPct val="0"/>
        </a:spcBef>
        <a:spcAft>
          <a:spcPts val="1000"/>
        </a:spcAft>
        <a:buClr>
          <a:schemeClr val="tx2"/>
        </a:buClr>
        <a:buSzPct val="120000"/>
        <a:buFont typeface="Arial" pitchFamily="-65" charset="0"/>
        <a:buChar char="●"/>
        <a:defRPr sz="1200" kern="1200">
          <a:solidFill>
            <a:schemeClr val="tx1"/>
          </a:solidFill>
          <a:latin typeface="Arial"/>
          <a:ea typeface="ＭＳ Ｐゴシック" pitchFamily="-65" charset="-128"/>
          <a:cs typeface="Arial"/>
        </a:defRPr>
      </a:lvl4pPr>
      <a:lvl5pPr marL="1258888" indent="-179388" algn="l" defTabSz="457200" rtl="0" eaLnBrk="1" fontAlgn="base" hangingPunct="1">
        <a:lnSpc>
          <a:spcPct val="120000"/>
        </a:lnSpc>
        <a:spcBef>
          <a:spcPct val="0"/>
        </a:spcBef>
        <a:spcAft>
          <a:spcPts val="1000"/>
        </a:spcAft>
        <a:buClr>
          <a:schemeClr val="tx2"/>
        </a:buClr>
        <a:buSzPct val="120000"/>
        <a:buFont typeface="Arial" pitchFamily="-65" charset="0"/>
        <a:buChar char="●"/>
        <a:defRPr sz="1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extplatzhalter 2"/>
          <p:cNvSpPr>
            <a:spLocks noGrp="1"/>
          </p:cNvSpPr>
          <p:nvPr>
            <p:ph type="body" idx="1"/>
          </p:nvPr>
        </p:nvSpPr>
        <p:spPr bwMode="auto">
          <a:xfrm>
            <a:off x="1260000" y="1143000"/>
            <a:ext cx="7503000" cy="4800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Rechteck 9"/>
          <p:cNvSpPr/>
          <p:nvPr/>
        </p:nvSpPr>
        <p:spPr>
          <a:xfrm>
            <a:off x="180000" y="180000"/>
            <a:ext cx="720000" cy="720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pic>
        <p:nvPicPr>
          <p:cNvPr id="11" name="Bild 10" descr="diw-logo.png"/>
          <p:cNvPicPr>
            <a:picLocks noChangeAspect="1"/>
          </p:cNvPicPr>
          <p:nvPr/>
        </p:nvPicPr>
        <p:blipFill>
          <a:blip r:embed="rId6"/>
          <a:stretch>
            <a:fillRect/>
          </a:stretch>
        </p:blipFill>
        <p:spPr>
          <a:xfrm>
            <a:off x="7884000" y="6444000"/>
            <a:ext cx="1080000" cy="153900"/>
          </a:xfrm>
          <a:prstGeom prst="rect">
            <a:avLst/>
          </a:prstGeom>
        </p:spPr>
      </p:pic>
      <p:sp>
        <p:nvSpPr>
          <p:cNvPr id="13" name="Fußzeilenplatzhalter 4"/>
          <p:cNvSpPr>
            <a:spLocks noGrp="1"/>
          </p:cNvSpPr>
          <p:nvPr>
            <p:ph type="ftr" sz="quarter" idx="3"/>
          </p:nvPr>
        </p:nvSpPr>
        <p:spPr>
          <a:xfrm>
            <a:off x="1260000" y="6399300"/>
            <a:ext cx="6099175" cy="152400"/>
          </a:xfrm>
          <a:prstGeom prst="rect">
            <a:avLst/>
          </a:prstGeom>
        </p:spPr>
        <p:txBody>
          <a:bodyPr lIns="0" tIns="0" rIns="0" bIns="0"/>
          <a:lstStyle>
            <a:lvl1pPr>
              <a:defRPr sz="1100">
                <a:solidFill>
                  <a:schemeClr val="accent1"/>
                </a:solidFill>
                <a:latin typeface="+mj-lt"/>
              </a:defRPr>
            </a:lvl1pPr>
          </a:lstStyle>
          <a:p>
            <a:pPr>
              <a:defRPr/>
            </a:pPr>
            <a:r>
              <a:rPr lang="en-GB" smtClean="0"/>
              <a:t>Innovation Policy for SMEs in Germany - Actual Trends</a:t>
            </a:r>
            <a:endParaRPr lang="de-DE" dirty="0"/>
          </a:p>
        </p:txBody>
      </p:sp>
      <p:sp>
        <p:nvSpPr>
          <p:cNvPr id="14" name="Datumsplatzhalter 5"/>
          <p:cNvSpPr>
            <a:spLocks noGrp="1"/>
          </p:cNvSpPr>
          <p:nvPr>
            <p:ph type="dt" sz="half" idx="2"/>
          </p:nvPr>
        </p:nvSpPr>
        <p:spPr>
          <a:xfrm>
            <a:off x="1260000" y="6551700"/>
            <a:ext cx="6094413" cy="153900"/>
          </a:xfrm>
          <a:prstGeom prst="rect">
            <a:avLst/>
          </a:prstGeom>
        </p:spPr>
        <p:txBody>
          <a:bodyPr lIns="0" tIns="0" rIns="0" bIns="0"/>
          <a:lstStyle>
            <a:lvl1pPr>
              <a:defRPr sz="1100" baseline="0">
                <a:solidFill>
                  <a:schemeClr val="tx2"/>
                </a:solidFill>
                <a:latin typeface="+mj-lt"/>
              </a:defRPr>
            </a:lvl1pPr>
          </a:lstStyle>
          <a:p>
            <a:pPr>
              <a:defRPr/>
            </a:pPr>
            <a:r>
              <a:rPr lang="en-US" smtClean="0"/>
              <a:t>Alexander Eickelpasch, 24 May 2012</a:t>
            </a:r>
            <a:endParaRPr lang="de-DE" dirty="0"/>
          </a:p>
        </p:txBody>
      </p:sp>
      <p:sp>
        <p:nvSpPr>
          <p:cNvPr id="15" name="Foliennummernplatzhalter 9"/>
          <p:cNvSpPr>
            <a:spLocks noGrp="1"/>
          </p:cNvSpPr>
          <p:nvPr>
            <p:ph type="sldNum" sz="quarter" idx="4"/>
          </p:nvPr>
        </p:nvSpPr>
        <p:spPr>
          <a:xfrm>
            <a:off x="152400" y="6540587"/>
            <a:ext cx="685800" cy="182563"/>
          </a:xfrm>
          <a:prstGeom prst="rect">
            <a:avLst/>
          </a:prstGeom>
        </p:spPr>
        <p:txBody>
          <a:bodyPr vert="horz" lIns="0" tIns="0" rIns="0" bIns="0" rtlCol="0" anchor="ctr"/>
          <a:lstStyle>
            <a:lvl1pPr algn="r">
              <a:defRPr sz="1100" baseline="0">
                <a:solidFill>
                  <a:schemeClr val="tx2"/>
                </a:solidFill>
                <a:latin typeface="+mj-lt"/>
              </a:defRPr>
            </a:lvl1pPr>
          </a:lstStyle>
          <a:p>
            <a:fld id="{0A013803-4526-4645-B715-105BE440F5D7}" type="slidenum">
              <a:rPr lang="de-DE" smtClean="0"/>
              <a:pPr/>
              <a:t>‹Nr.›</a:t>
            </a:fld>
            <a:endParaRPr lang="de-DE" dirty="0"/>
          </a:p>
        </p:txBody>
      </p:sp>
      <p:cxnSp>
        <p:nvCxnSpPr>
          <p:cNvPr id="16" name="Gerade Verbindung 15"/>
          <p:cNvCxnSpPr/>
          <p:nvPr/>
        </p:nvCxnSpPr>
        <p:spPr>
          <a:xfrm>
            <a:off x="1080000" y="6300000"/>
            <a:ext cx="7884000" cy="158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080000" y="180000"/>
            <a:ext cx="7884000" cy="72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Lst>
  <p:transition spd="med">
    <p:fade/>
  </p:transition>
  <p:timing>
    <p:tnLst>
      <p:par>
        <p:cTn id="1" dur="indefinite" restart="never" nodeType="tmRoot"/>
      </p:par>
    </p:tnLst>
  </p:timing>
  <p:hf hdr="0"/>
  <p:txStyles>
    <p:titleStyle>
      <a:lvl1pPr algn="ctr" defTabSz="457200" rtl="0" eaLnBrk="1" fontAlgn="base" hangingPunct="1">
        <a:spcBef>
          <a:spcPct val="0"/>
        </a:spcBef>
        <a:spcAft>
          <a:spcPct val="0"/>
        </a:spcAft>
        <a:defRPr sz="3200" b="1"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144000" indent="-252000" algn="l" defTabSz="457200" rtl="0" eaLnBrk="1" fontAlgn="base" hangingPunct="1">
        <a:lnSpc>
          <a:spcPct val="120000"/>
        </a:lnSpc>
        <a:spcBef>
          <a:spcPct val="0"/>
        </a:spcBef>
        <a:spcAft>
          <a:spcPts val="200"/>
        </a:spcAft>
        <a:buClr>
          <a:schemeClr val="tx2"/>
        </a:buClr>
        <a:buSzPct val="100000"/>
        <a:buFont typeface="Arial"/>
        <a:buChar char="•"/>
        <a:defRPr sz="2400" b="0" i="0" kern="1200">
          <a:solidFill>
            <a:schemeClr val="tx1"/>
          </a:solidFill>
          <a:latin typeface="Calibri"/>
          <a:ea typeface="ＭＳ Ｐゴシック" pitchFamily="-65" charset="-128"/>
          <a:cs typeface="Calibri"/>
        </a:defRPr>
      </a:lvl1pPr>
      <a:lvl2pPr marL="468000" indent="-252000" algn="l" defTabSz="457200" rtl="0" eaLnBrk="1" fontAlgn="base" hangingPunct="1">
        <a:lnSpc>
          <a:spcPct val="120000"/>
        </a:lnSpc>
        <a:spcBef>
          <a:spcPct val="0"/>
        </a:spcBef>
        <a:spcAft>
          <a:spcPts val="400"/>
        </a:spcAft>
        <a:buClr>
          <a:schemeClr val="tx2"/>
        </a:buClr>
        <a:buSzPct val="100000"/>
        <a:buFont typeface="Arial"/>
        <a:buChar char="•"/>
        <a:defRPr sz="2100" b="0" i="0" kern="1200">
          <a:solidFill>
            <a:schemeClr val="tx1"/>
          </a:solidFill>
          <a:latin typeface="Calibri"/>
          <a:ea typeface="ＭＳ Ｐゴシック" pitchFamily="-65" charset="-128"/>
          <a:cs typeface="Calibri"/>
        </a:defRPr>
      </a:lvl2pPr>
      <a:lvl3pPr marL="900000" indent="-252000" algn="l" defTabSz="457200" rtl="0" eaLnBrk="1" fontAlgn="base" hangingPunct="1">
        <a:lnSpc>
          <a:spcPct val="120000"/>
        </a:lnSpc>
        <a:spcBef>
          <a:spcPct val="0"/>
        </a:spcBef>
        <a:spcAft>
          <a:spcPts val="400"/>
        </a:spcAft>
        <a:buClr>
          <a:schemeClr val="tx2"/>
        </a:buClr>
        <a:buSzPct val="100000"/>
        <a:buFont typeface="Arial"/>
        <a:buChar char="•"/>
        <a:defRPr sz="1800" b="0" i="0" kern="1200">
          <a:solidFill>
            <a:schemeClr val="tx1"/>
          </a:solidFill>
          <a:latin typeface="Calibri"/>
          <a:ea typeface="ＭＳ Ｐゴシック" pitchFamily="-65" charset="-128"/>
          <a:cs typeface="Calibri"/>
        </a:defRPr>
      </a:lvl3pPr>
      <a:lvl4pPr marL="1350000" indent="-252000" algn="l" defTabSz="457200" rtl="0" eaLnBrk="1" fontAlgn="base" hangingPunct="1">
        <a:lnSpc>
          <a:spcPct val="120000"/>
        </a:lnSpc>
        <a:spcBef>
          <a:spcPct val="0"/>
        </a:spcBef>
        <a:spcAft>
          <a:spcPts val="400"/>
        </a:spcAft>
        <a:buClr>
          <a:schemeClr val="tx2"/>
        </a:buClr>
        <a:buSzPct val="100000"/>
        <a:buFont typeface="Arial"/>
        <a:buChar char="•"/>
        <a:defRPr sz="1500" b="0" i="0" kern="1200">
          <a:solidFill>
            <a:schemeClr val="tx1"/>
          </a:solidFill>
          <a:latin typeface="Calibri"/>
          <a:ea typeface="ＭＳ Ｐゴシック" pitchFamily="-65" charset="-128"/>
          <a:cs typeface="Calibri"/>
        </a:defRPr>
      </a:lvl4pPr>
      <a:lvl5pPr marL="1800000" indent="-252000" algn="l" defTabSz="457200" rtl="0" eaLnBrk="1" fontAlgn="base" hangingPunct="1">
        <a:lnSpc>
          <a:spcPct val="120000"/>
        </a:lnSpc>
        <a:spcBef>
          <a:spcPct val="0"/>
        </a:spcBef>
        <a:spcAft>
          <a:spcPts val="400"/>
        </a:spcAft>
        <a:buClr>
          <a:schemeClr val="tx2"/>
        </a:buClr>
        <a:buSzPct val="100000"/>
        <a:buFont typeface="Arial"/>
        <a:buChar char="•"/>
        <a:defRPr sz="1200" b="0" i="0" kern="1200">
          <a:solidFill>
            <a:schemeClr val="tx1"/>
          </a:solidFill>
          <a:latin typeface="Calibri"/>
          <a:ea typeface="ＭＳ Ｐゴシック" pitchFamily="-65" charset="-128"/>
          <a:cs typeface="Calibri"/>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5" name="Gerade Verbindung 4"/>
          <p:cNvCxnSpPr/>
          <p:nvPr/>
        </p:nvCxnSpPr>
        <p:spPr>
          <a:xfrm>
            <a:off x="1080000" y="6300000"/>
            <a:ext cx="7884000" cy="1588"/>
          </a:xfrm>
          <a:prstGeom prst="line">
            <a:avLst/>
          </a:prstGeom>
          <a:ln w="6350">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6" name="Rechteck 5"/>
          <p:cNvSpPr/>
          <p:nvPr/>
        </p:nvSpPr>
        <p:spPr>
          <a:xfrm>
            <a:off x="180000" y="1944000"/>
            <a:ext cx="8784000" cy="3672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fontAlgn="auto">
              <a:spcBef>
                <a:spcPts val="0"/>
              </a:spcBef>
              <a:spcAft>
                <a:spcPts val="0"/>
              </a:spcAft>
            </a:pPr>
            <a:endParaRPr lang="de-DE"/>
          </a:p>
        </p:txBody>
      </p:sp>
      <p:sp>
        <p:nvSpPr>
          <p:cNvPr id="10" name="Textplatzhalter 10"/>
          <p:cNvSpPr txBox="1">
            <a:spLocks/>
          </p:cNvSpPr>
          <p:nvPr/>
        </p:nvSpPr>
        <p:spPr>
          <a:xfrm>
            <a:off x="1260000" y="2362200"/>
            <a:ext cx="7503000" cy="381600"/>
          </a:xfrm>
          <a:prstGeom prst="rect">
            <a:avLst/>
          </a:prstGeom>
        </p:spPr>
        <p:txBody>
          <a:bodyPr wrap="none" lIns="0" tIns="0" rIns="0" bIns="0">
            <a:noAutofit/>
          </a:bodyPr>
          <a:lstStyle>
            <a:lvl1pPr>
              <a:buNone/>
              <a:defRPr sz="1500" b="0" i="0" baseline="0">
                <a:solidFill>
                  <a:schemeClr val="bg1"/>
                </a:solidFill>
                <a:latin typeface="Calibri"/>
                <a:cs typeface="Calibri"/>
              </a:defRPr>
            </a:lvl1pPr>
            <a:lvl3pPr>
              <a:buNone/>
              <a:defRPr/>
            </a:lvl3pPr>
          </a:lstStyle>
          <a:p>
            <a:pPr marL="323850" marR="0" lvl="0" indent="-323850" algn="l" defTabSz="457200" rtl="0" eaLnBrk="0" fontAlgn="base" latinLnBrk="0" hangingPunct="0">
              <a:lnSpc>
                <a:spcPct val="120000"/>
              </a:lnSpc>
              <a:spcBef>
                <a:spcPct val="0"/>
              </a:spcBef>
              <a:spcAft>
                <a:spcPts val="1000"/>
              </a:spcAft>
              <a:buClr>
                <a:schemeClr val="tx2"/>
              </a:buClr>
              <a:buSzPct val="85000"/>
              <a:buFont typeface="Arial" pitchFamily="-65" charset="0"/>
              <a:buNone/>
              <a:tabLst/>
              <a:defRPr/>
            </a:pPr>
            <a:r>
              <a:rPr kumimoji="0" lang="de-DE" sz="1500" b="0" i="0" u="none" strike="noStrike" kern="1200" cap="none" spc="0" normalizeH="0" baseline="0" noProof="0" dirty="0" smtClean="0">
                <a:ln>
                  <a:noFill/>
                </a:ln>
                <a:solidFill>
                  <a:schemeClr val="bg1"/>
                </a:solidFill>
                <a:effectLst/>
                <a:uLnTx/>
                <a:uFillTx/>
                <a:latin typeface="Calibri"/>
                <a:ea typeface="ＭＳ Ｐゴシック" pitchFamily="-65" charset="-128"/>
                <a:cs typeface="Calibri"/>
              </a:rPr>
              <a:t>Vielen Dank für Ihre Aufmerksamkeit.</a:t>
            </a:r>
          </a:p>
        </p:txBody>
      </p:sp>
      <p:cxnSp>
        <p:nvCxnSpPr>
          <p:cNvPr id="11" name="Gerade Verbindung 10"/>
          <p:cNvCxnSpPr/>
          <p:nvPr/>
        </p:nvCxnSpPr>
        <p:spPr>
          <a:xfrm>
            <a:off x="1080000" y="2743200"/>
            <a:ext cx="7740000" cy="1588"/>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2" name="Bild 11" descr="diw-logo-weiss.png"/>
          <p:cNvPicPr>
            <a:picLocks noChangeAspect="1"/>
          </p:cNvPicPr>
          <p:nvPr/>
        </p:nvPicPr>
        <p:blipFill>
          <a:blip r:embed="rId4"/>
          <a:stretch>
            <a:fillRect/>
          </a:stretch>
        </p:blipFill>
        <p:spPr>
          <a:xfrm>
            <a:off x="1260000" y="3168000"/>
            <a:ext cx="1620000" cy="230850"/>
          </a:xfrm>
          <a:prstGeom prst="rect">
            <a:avLst/>
          </a:prstGeom>
        </p:spPr>
      </p:pic>
      <p:sp>
        <p:nvSpPr>
          <p:cNvPr id="14" name="Textplatzhalter 10"/>
          <p:cNvSpPr txBox="1">
            <a:spLocks/>
          </p:cNvSpPr>
          <p:nvPr/>
        </p:nvSpPr>
        <p:spPr>
          <a:xfrm>
            <a:off x="1260000" y="3657600"/>
            <a:ext cx="7503000" cy="1401600"/>
          </a:xfrm>
          <a:prstGeom prst="rect">
            <a:avLst/>
          </a:prstGeom>
        </p:spPr>
        <p:txBody>
          <a:bodyPr lIns="0" rIns="0">
            <a:noAutofit/>
          </a:bodyPr>
          <a:lstStyle>
            <a:lvl1pPr marL="0" indent="0">
              <a:buNone/>
              <a:defRPr sz="1600" b="0" i="0" baseline="0">
                <a:solidFill>
                  <a:schemeClr val="bg1"/>
                </a:solidFill>
                <a:latin typeface="Trebuchet MS"/>
                <a:cs typeface="Trebuchet MS"/>
              </a:defRPr>
            </a:lvl1pPr>
            <a:lvl3pPr>
              <a:buNone/>
              <a:defRPr/>
            </a:lvl3pPr>
          </a:lstStyle>
          <a:p>
            <a:pPr rtl="0">
              <a:lnSpc>
                <a:spcPct val="110000"/>
              </a:lnSpc>
            </a:pPr>
            <a:r>
              <a:rPr lang="de-DE" sz="1200" b="1" i="0" kern="1200" baseline="0" dirty="0" smtClean="0">
                <a:solidFill>
                  <a:schemeClr val="bg1"/>
                </a:solidFill>
                <a:latin typeface="Calibri"/>
                <a:ea typeface="ＭＳ Ｐゴシック" pitchFamily="-65" charset="-128"/>
                <a:cs typeface="Calibri"/>
              </a:rPr>
              <a:t>DIW Berlin — Deutsches Institut</a:t>
            </a:r>
          </a:p>
          <a:p>
            <a:pPr rtl="0">
              <a:lnSpc>
                <a:spcPct val="110000"/>
              </a:lnSpc>
            </a:pPr>
            <a:r>
              <a:rPr lang="de-DE" sz="1200" b="1" i="0" kern="1200" baseline="0" dirty="0" smtClean="0">
                <a:solidFill>
                  <a:schemeClr val="bg1"/>
                </a:solidFill>
                <a:latin typeface="Calibri"/>
                <a:ea typeface="ＭＳ Ｐゴシック" pitchFamily="-65" charset="-128"/>
                <a:cs typeface="Calibri"/>
              </a:rPr>
              <a:t>für Wirtschaftsforschung e.V.</a:t>
            </a:r>
          </a:p>
          <a:p>
            <a:pPr rtl="0">
              <a:lnSpc>
                <a:spcPct val="110000"/>
              </a:lnSpc>
            </a:pPr>
            <a:r>
              <a:rPr lang="de-DE" sz="1200" b="0" i="0" kern="1200" baseline="0" dirty="0" smtClean="0">
                <a:solidFill>
                  <a:schemeClr val="bg1"/>
                </a:solidFill>
                <a:latin typeface="Calibri"/>
                <a:ea typeface="ＭＳ Ｐゴシック" pitchFamily="-65" charset="-128"/>
                <a:cs typeface="Calibri"/>
              </a:rPr>
              <a:t>Mohrenstraße 58, 10117 Berlin</a:t>
            </a:r>
          </a:p>
          <a:p>
            <a:pPr rtl="0">
              <a:lnSpc>
                <a:spcPct val="110000"/>
              </a:lnSpc>
            </a:pPr>
            <a:r>
              <a:rPr lang="de-DE" sz="1200" b="0" i="0" kern="1200" baseline="0" dirty="0" err="1" smtClean="0">
                <a:solidFill>
                  <a:schemeClr val="bg1"/>
                </a:solidFill>
                <a:latin typeface="Calibri"/>
                <a:ea typeface="ＭＳ Ｐゴシック" pitchFamily="-65" charset="-128"/>
                <a:cs typeface="Calibri"/>
              </a:rPr>
              <a:t>www.diw.de</a:t>
            </a:r>
            <a:endParaRPr lang="de-DE" sz="1200" b="0" i="0" kern="1200" baseline="0" dirty="0" smtClean="0">
              <a:solidFill>
                <a:schemeClr val="bg1"/>
              </a:solidFill>
              <a:latin typeface="Calibri"/>
              <a:ea typeface="ＭＳ Ｐゴシック" pitchFamily="-65" charset="-128"/>
              <a:cs typeface="Calibri"/>
            </a:endParaRPr>
          </a:p>
          <a:p>
            <a:pPr rtl="0">
              <a:lnSpc>
                <a:spcPct val="110000"/>
              </a:lnSpc>
            </a:pPr>
            <a:endParaRPr kumimoji="0" lang="de-DE" sz="1200" b="0" i="0" u="none" strike="noStrike" kern="1200" cap="none" spc="0" normalizeH="0" baseline="0" noProof="0" dirty="0" smtClean="0">
              <a:ln>
                <a:noFill/>
              </a:ln>
              <a:solidFill>
                <a:schemeClr val="bg1"/>
              </a:solidFill>
              <a:effectLst/>
              <a:uLnTx/>
              <a:uFillTx/>
              <a:latin typeface="Calibri"/>
              <a:ea typeface="ＭＳ Ｐゴシック" pitchFamily="-65" charset="-128"/>
              <a:cs typeface="Calibri"/>
            </a:endParaRP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Lst>
  <p:transition spd="med">
    <p:fade/>
  </p:transition>
  <p:timing>
    <p:tnLst>
      <p:par>
        <p:cTn id="1" dur="indefinite" restart="never" nodeType="tmRoot"/>
      </p:par>
    </p:tnLst>
  </p:timing>
  <p:hf hdr="0"/>
  <p:txStyles>
    <p:titleStyle>
      <a:lvl1pPr algn="ctr" defTabSz="457200" rtl="0" eaLnBrk="1" fontAlgn="base" hangingPunct="1">
        <a:spcBef>
          <a:spcPct val="0"/>
        </a:spcBef>
        <a:spcAft>
          <a:spcPct val="0"/>
        </a:spcAft>
        <a:defRPr sz="3200" b="1" kern="1200">
          <a:solidFill>
            <a:schemeClr val="tx1"/>
          </a:solidFill>
          <a:latin typeface="Arial"/>
          <a:ea typeface="ＭＳ Ｐゴシック" pitchFamily="-65" charset="-128"/>
          <a:cs typeface="Arial"/>
        </a:defRPr>
      </a:lvl1pPr>
      <a:lvl2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2pPr>
      <a:lvl3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3pPr>
      <a:lvl4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4pPr>
      <a:lvl5pPr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5pPr>
      <a:lvl6pPr marL="4572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6pPr>
      <a:lvl7pPr marL="9144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7pPr>
      <a:lvl8pPr marL="13716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8pPr>
      <a:lvl9pPr marL="1828800" algn="ctr" defTabSz="457200" rtl="0" eaLnBrk="1" fontAlgn="base" hangingPunct="1">
        <a:spcBef>
          <a:spcPct val="0"/>
        </a:spcBef>
        <a:spcAft>
          <a:spcPct val="0"/>
        </a:spcAft>
        <a:defRPr sz="3200" b="1">
          <a:solidFill>
            <a:schemeClr val="tx1"/>
          </a:solidFill>
          <a:latin typeface="Arial" pitchFamily="-65" charset="0"/>
          <a:ea typeface="ＭＳ Ｐゴシック" pitchFamily="-65" charset="-128"/>
        </a:defRPr>
      </a:lvl9pPr>
    </p:titleStyle>
    <p:bodyStyle>
      <a:lvl1pPr marL="323850" indent="-323850" algn="l" defTabSz="457200" rtl="0" eaLnBrk="1" fontAlgn="base" hangingPunct="1">
        <a:lnSpc>
          <a:spcPct val="120000"/>
        </a:lnSpc>
        <a:spcBef>
          <a:spcPct val="0"/>
        </a:spcBef>
        <a:spcAft>
          <a:spcPts val="1000"/>
        </a:spcAft>
        <a:buClr>
          <a:schemeClr val="tx2"/>
        </a:buClr>
        <a:buSzPct val="85000"/>
        <a:buFont typeface="Arial" pitchFamily="-65" charset="0"/>
        <a:buChar char="►"/>
        <a:defRPr sz="3200" kern="1200">
          <a:solidFill>
            <a:schemeClr val="tx1"/>
          </a:solidFill>
          <a:latin typeface="Arial"/>
          <a:ea typeface="ＭＳ Ｐゴシック" pitchFamily="-65" charset="-128"/>
          <a:cs typeface="Arial"/>
        </a:defRPr>
      </a:lvl1pPr>
      <a:lvl2pPr marL="603250" indent="-287338" algn="l" defTabSz="457200" rtl="0" eaLnBrk="1" fontAlgn="base" hangingPunct="1">
        <a:lnSpc>
          <a:spcPct val="120000"/>
        </a:lnSpc>
        <a:spcBef>
          <a:spcPct val="0"/>
        </a:spcBef>
        <a:spcAft>
          <a:spcPts val="1000"/>
        </a:spcAft>
        <a:buClr>
          <a:schemeClr val="tx2"/>
        </a:buClr>
        <a:buSzPct val="120000"/>
        <a:buFont typeface="Arial" pitchFamily="-65" charset="0"/>
        <a:buChar char="●"/>
        <a:defRPr sz="1600" kern="1200">
          <a:solidFill>
            <a:schemeClr val="tx1"/>
          </a:solidFill>
          <a:latin typeface="Arial"/>
          <a:ea typeface="ＭＳ Ｐゴシック" pitchFamily="-65" charset="-128"/>
          <a:cs typeface="Arial"/>
        </a:defRPr>
      </a:lvl2pPr>
      <a:lvl3pPr marL="863600" indent="-250825" algn="l" defTabSz="457200" rtl="0" eaLnBrk="1" fontAlgn="base" hangingPunct="1">
        <a:lnSpc>
          <a:spcPct val="120000"/>
        </a:lnSpc>
        <a:spcBef>
          <a:spcPct val="0"/>
        </a:spcBef>
        <a:spcAft>
          <a:spcPts val="1000"/>
        </a:spcAft>
        <a:buClr>
          <a:schemeClr val="tx2"/>
        </a:buClr>
        <a:buSzPct val="120000"/>
        <a:buFont typeface="Arial" pitchFamily="-65" charset="0"/>
        <a:buChar char="●"/>
        <a:defRPr sz="1400" kern="1200">
          <a:solidFill>
            <a:schemeClr val="tx1"/>
          </a:solidFill>
          <a:latin typeface="Arial"/>
          <a:ea typeface="ＭＳ Ｐゴシック" pitchFamily="-65" charset="-128"/>
          <a:cs typeface="Arial"/>
        </a:defRPr>
      </a:lvl3pPr>
      <a:lvl4pPr marL="1079500" indent="-228600" algn="l" defTabSz="457200" rtl="0" eaLnBrk="1" fontAlgn="base" hangingPunct="1">
        <a:lnSpc>
          <a:spcPct val="120000"/>
        </a:lnSpc>
        <a:spcBef>
          <a:spcPct val="0"/>
        </a:spcBef>
        <a:spcAft>
          <a:spcPts val="1000"/>
        </a:spcAft>
        <a:buClr>
          <a:schemeClr val="tx2"/>
        </a:buClr>
        <a:buSzPct val="120000"/>
        <a:buFont typeface="Arial" pitchFamily="-65" charset="0"/>
        <a:buChar char="●"/>
        <a:defRPr sz="1200" kern="1200">
          <a:solidFill>
            <a:schemeClr val="tx1"/>
          </a:solidFill>
          <a:latin typeface="Arial"/>
          <a:ea typeface="ＭＳ Ｐゴシック" pitchFamily="-65" charset="-128"/>
          <a:cs typeface="Arial"/>
        </a:defRPr>
      </a:lvl4pPr>
      <a:lvl5pPr marL="1258888" indent="-179388" algn="l" defTabSz="457200" rtl="0" eaLnBrk="1" fontAlgn="base" hangingPunct="1">
        <a:lnSpc>
          <a:spcPct val="120000"/>
        </a:lnSpc>
        <a:spcBef>
          <a:spcPct val="0"/>
        </a:spcBef>
        <a:spcAft>
          <a:spcPts val="1000"/>
        </a:spcAft>
        <a:buClr>
          <a:schemeClr val="tx2"/>
        </a:buClr>
        <a:buSzPct val="120000"/>
        <a:buFont typeface="Arial" pitchFamily="-65" charset="0"/>
        <a:buChar char="●"/>
        <a:defRPr sz="1000" kern="1200">
          <a:solidFill>
            <a:schemeClr val="tx1"/>
          </a:solidFill>
          <a:latin typeface="Arial"/>
          <a:ea typeface="ＭＳ Ｐゴシック" pitchFamily="-65"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mailto:aeickelpasch@diw.de" TargetMode="External"/><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260000" y="1148080"/>
            <a:ext cx="7503000" cy="3057600"/>
          </a:xfrm>
        </p:spPr>
        <p:txBody>
          <a:bodyPr/>
          <a:lstStyle/>
          <a:p>
            <a:pPr lvl="0" defTabSz="914400" fontAlgn="auto">
              <a:spcBef>
                <a:spcPts val="0"/>
              </a:spcBef>
              <a:spcAft>
                <a:spcPts val="0"/>
              </a:spcAft>
            </a:pPr>
            <a:r>
              <a:rPr lang="en-US" b="1" dirty="0" smtClean="0">
                <a:solidFill>
                  <a:schemeClr val="bg1"/>
                </a:solidFill>
              </a:rPr>
              <a:t>Innovation Policy in Germany – Strategies and </a:t>
            </a:r>
            <a:r>
              <a:rPr lang="en-US" b="1" dirty="0" err="1" smtClean="0">
                <a:solidFill>
                  <a:schemeClr val="bg1"/>
                </a:solidFill>
              </a:rPr>
              <a:t>Programmes</a:t>
            </a:r>
            <a:r>
              <a:rPr lang="en-US" b="1" dirty="0" smtClean="0">
                <a:solidFill>
                  <a:schemeClr val="bg1"/>
                </a:solidFill>
              </a:rPr>
              <a:t> at the Federal and at the Regional Level</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sz="2400" dirty="0" smtClean="0">
                <a:solidFill>
                  <a:prstClr val="white"/>
                </a:solidFill>
                <a:ea typeface="+mn-ea"/>
                <a:cs typeface="+mn-cs"/>
              </a:rPr>
              <a:t>Alexander Eickelpasch</a:t>
            </a:r>
            <a:r>
              <a:rPr lang="en-US" sz="2400" dirty="0">
                <a:solidFill>
                  <a:prstClr val="white"/>
                </a:solidFill>
                <a:ea typeface="+mn-ea"/>
                <a:cs typeface="+mn-cs"/>
              </a:rPr>
              <a:t>, </a:t>
            </a:r>
            <a:r>
              <a:rPr lang="de-DE" sz="2400" dirty="0">
                <a:solidFill>
                  <a:prstClr val="white"/>
                </a:solidFill>
                <a:ea typeface="+mn-ea"/>
                <a:cs typeface="+mn-cs"/>
              </a:rPr>
              <a:t/>
            </a:r>
            <a:br>
              <a:rPr lang="de-DE" sz="2400" dirty="0">
                <a:solidFill>
                  <a:prstClr val="white"/>
                </a:solidFill>
                <a:ea typeface="+mn-ea"/>
                <a:cs typeface="+mn-cs"/>
              </a:rPr>
            </a:br>
            <a:r>
              <a:rPr lang="en-US" sz="2400" dirty="0">
                <a:solidFill>
                  <a:prstClr val="white"/>
                </a:solidFill>
                <a:ea typeface="+mn-ea"/>
                <a:cs typeface="+mn-cs"/>
              </a:rPr>
              <a:t>German Institute for Economic Research (DIW Berlin), Berlin, </a:t>
            </a:r>
            <a:r>
              <a:rPr lang="en-US" sz="2400" dirty="0" smtClean="0">
                <a:solidFill>
                  <a:prstClr val="white"/>
                </a:solidFill>
                <a:ea typeface="+mn-ea"/>
                <a:cs typeface="+mn-cs"/>
              </a:rPr>
              <a:t>Germany</a:t>
            </a:r>
            <a:br>
              <a:rPr lang="en-US" sz="2400" dirty="0" smtClean="0">
                <a:solidFill>
                  <a:prstClr val="white"/>
                </a:solidFill>
                <a:ea typeface="+mn-ea"/>
                <a:cs typeface="+mn-cs"/>
              </a:rPr>
            </a:br>
            <a:r>
              <a:rPr lang="de-DE" sz="2400" dirty="0">
                <a:solidFill>
                  <a:prstClr val="white"/>
                </a:solidFill>
                <a:ea typeface="+mn-ea"/>
                <a:cs typeface="+mn-cs"/>
              </a:rPr>
              <a:t/>
            </a:r>
            <a:br>
              <a:rPr lang="de-DE" sz="2400" dirty="0">
                <a:solidFill>
                  <a:prstClr val="white"/>
                </a:solidFill>
                <a:ea typeface="+mn-ea"/>
                <a:cs typeface="+mn-cs"/>
              </a:rPr>
            </a:br>
            <a:r>
              <a:rPr lang="en-GB" sz="2400" dirty="0"/>
              <a:t>New Industrial development </a:t>
            </a:r>
            <a:r>
              <a:rPr lang="en-GB" sz="2400" dirty="0" smtClean="0"/>
              <a:t> and </a:t>
            </a:r>
            <a:r>
              <a:rPr lang="en-GB" sz="2400" dirty="0"/>
              <a:t>system-based policies</a:t>
            </a:r>
            <a:r>
              <a:rPr lang="de-DE" sz="2400" dirty="0">
                <a:solidFill>
                  <a:prstClr val="white"/>
                </a:solidFill>
                <a:ea typeface="+mn-ea"/>
                <a:cs typeface="+mn-cs"/>
              </a:rPr>
              <a:t/>
            </a:r>
            <a:br>
              <a:rPr lang="de-DE" sz="2400" dirty="0">
                <a:solidFill>
                  <a:prstClr val="white"/>
                </a:solidFill>
                <a:ea typeface="+mn-ea"/>
                <a:cs typeface="+mn-cs"/>
              </a:rPr>
            </a:br>
            <a:r>
              <a:rPr lang="en-GB" sz="2400" dirty="0"/>
              <a:t>Villa </a:t>
            </a:r>
            <a:r>
              <a:rPr lang="en-GB" sz="2400" dirty="0" err="1"/>
              <a:t>Medicea</a:t>
            </a:r>
            <a:r>
              <a:rPr lang="en-GB" sz="2400" dirty="0"/>
              <a:t> di </a:t>
            </a:r>
            <a:r>
              <a:rPr lang="en-GB" sz="2400" dirty="0" err="1"/>
              <a:t>Artimino</a:t>
            </a:r>
            <a:r>
              <a:rPr lang="en-US" sz="2400" dirty="0" smtClean="0">
                <a:solidFill>
                  <a:prstClr val="white"/>
                </a:solidFill>
                <a:ea typeface="+mn-ea"/>
                <a:cs typeface="+mn-cs"/>
              </a:rPr>
              <a:t>,  9 October  </a:t>
            </a:r>
            <a:r>
              <a:rPr lang="en-US" sz="2400" dirty="0">
                <a:solidFill>
                  <a:prstClr val="white"/>
                </a:solidFill>
                <a:ea typeface="+mn-ea"/>
                <a:cs typeface="+mn-cs"/>
              </a:rPr>
              <a:t>2012</a:t>
            </a:r>
            <a:r>
              <a:rPr lang="de-DE" sz="2400" dirty="0">
                <a:solidFill>
                  <a:prstClr val="white"/>
                </a:solidFill>
                <a:ea typeface="+mn-ea"/>
                <a:cs typeface="+mn-cs"/>
              </a:rPr>
              <a:t/>
            </a:r>
            <a:br>
              <a:rPr lang="de-DE" sz="2400" dirty="0">
                <a:solidFill>
                  <a:prstClr val="white"/>
                </a:solidFill>
                <a:ea typeface="+mn-ea"/>
                <a:cs typeface="+mn-cs"/>
              </a:rPr>
            </a:br>
            <a:r>
              <a:rPr lang="de-DE" dirty="0" smtClean="0">
                <a:solidFill>
                  <a:schemeClr val="bg1"/>
                </a:solidFill>
              </a:rPr>
              <a:t/>
            </a:r>
            <a:br>
              <a:rPr lang="de-DE" dirty="0" smtClean="0">
                <a:solidFill>
                  <a:schemeClr val="bg1"/>
                </a:solidFill>
              </a:rPr>
            </a:br>
            <a:endParaRPr lang="en-GB" dirty="0"/>
          </a:p>
        </p:txBody>
      </p:sp>
      <p:sp>
        <p:nvSpPr>
          <p:cNvPr id="4" name="Textplatzhalter 3"/>
          <p:cNvSpPr>
            <a:spLocks noGrp="1"/>
          </p:cNvSpPr>
          <p:nvPr>
            <p:ph type="body" sz="quarter" idx="16"/>
          </p:nvPr>
        </p:nvSpPr>
        <p:spPr/>
        <p:txBody>
          <a:bodyPr/>
          <a:lstStyle/>
          <a:p>
            <a:endParaRPr lang="en-GB" dirty="0"/>
          </a:p>
        </p:txBody>
      </p:sp>
      <p:sp>
        <p:nvSpPr>
          <p:cNvPr id="5" name="Textplatzhalter 4"/>
          <p:cNvSpPr>
            <a:spLocks noGrp="1"/>
          </p:cNvSpPr>
          <p:nvPr>
            <p:ph type="body" sz="quarter" idx="17"/>
          </p:nvPr>
        </p:nvSpPr>
        <p:spPr/>
        <p:txBody>
          <a:bodyPr/>
          <a:lstStyle/>
          <a:p>
            <a:endParaRPr lang="en-GB" dirty="0"/>
          </a:p>
        </p:txBody>
      </p:sp>
    </p:spTree>
    <p:extLst>
      <p:ext uri="{BB962C8B-B14F-4D97-AF65-F5344CB8AC3E}">
        <p14:creationId xmlns:p14="http://schemas.microsoft.com/office/powerpoint/2010/main" val="1850860806"/>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dirty="0"/>
          </a:p>
        </p:txBody>
      </p:sp>
      <p:sp>
        <p:nvSpPr>
          <p:cNvPr id="3" name="Foliennummernplatzhalter 2"/>
          <p:cNvSpPr>
            <a:spLocks noGrp="1"/>
          </p:cNvSpPr>
          <p:nvPr>
            <p:ph type="sldNum" sz="quarter" idx="11"/>
          </p:nvPr>
        </p:nvSpPr>
        <p:spPr/>
        <p:txBody>
          <a:bodyPr/>
          <a:lstStyle/>
          <a:p>
            <a:fld id="{0A013803-4526-4645-B715-105BE440F5D7}" type="slidenum">
              <a:rPr lang="de-DE" smtClean="0"/>
              <a:pPr/>
              <a:t>10</a:t>
            </a:fld>
            <a:endParaRPr lang="de-DE" dirty="0"/>
          </a:p>
        </p:txBody>
      </p:sp>
      <p:sp>
        <p:nvSpPr>
          <p:cNvPr id="4" name="Fußzeilenplatzhalter 3"/>
          <p:cNvSpPr>
            <a:spLocks noGrp="1"/>
          </p:cNvSpPr>
          <p:nvPr>
            <p:ph type="ftr" sz="quarter" idx="12"/>
          </p:nvPr>
        </p:nvSpPr>
        <p:spPr/>
        <p:txBody>
          <a:bodyPr/>
          <a:lstStyle/>
          <a:p>
            <a:pPr>
              <a:defRPr/>
            </a:pPr>
            <a:endParaRPr lang="de-DE" dirty="0"/>
          </a:p>
        </p:txBody>
      </p:sp>
      <p:sp>
        <p:nvSpPr>
          <p:cNvPr id="5" name="Textplatzhalter 4"/>
          <p:cNvSpPr>
            <a:spLocks noGrp="1"/>
          </p:cNvSpPr>
          <p:nvPr>
            <p:ph type="body" sz="quarter" idx="13"/>
          </p:nvPr>
        </p:nvSpPr>
        <p:spPr/>
        <p:txBody>
          <a:bodyPr/>
          <a:lstStyle/>
          <a:p>
            <a:r>
              <a:rPr lang="en-US" b="1" dirty="0">
                <a:solidFill>
                  <a:schemeClr val="bg1"/>
                </a:solidFill>
              </a:rPr>
              <a:t>R&amp;D and innovation policies of the states</a:t>
            </a:r>
            <a:endParaRPr lang="de-DE" b="1" dirty="0">
              <a:solidFill>
                <a:schemeClr val="bg1"/>
              </a:solidFill>
            </a:endParaRPr>
          </a:p>
        </p:txBody>
      </p:sp>
      <p:sp>
        <p:nvSpPr>
          <p:cNvPr id="6" name="Textplatzhalter 5"/>
          <p:cNvSpPr>
            <a:spLocks noGrp="1"/>
          </p:cNvSpPr>
          <p:nvPr>
            <p:ph type="body" sz="quarter" idx="14"/>
          </p:nvPr>
        </p:nvSpPr>
        <p:spPr/>
        <p:txBody>
          <a:bodyPr/>
          <a:lstStyle/>
          <a:p>
            <a:r>
              <a:rPr lang="de-DE" dirty="0" smtClean="0"/>
              <a:t>2</a:t>
            </a:r>
            <a:endParaRPr lang="en-GB" dirty="0"/>
          </a:p>
        </p:txBody>
      </p:sp>
    </p:spTree>
    <p:extLst>
      <p:ext uri="{BB962C8B-B14F-4D97-AF65-F5344CB8AC3E}">
        <p14:creationId xmlns:p14="http://schemas.microsoft.com/office/powerpoint/2010/main" val="1913859744"/>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333746" cy="461665"/>
          </a:xfrm>
          <a:prstGeom prst="rect">
            <a:avLst/>
          </a:prstGeom>
          <a:noFill/>
        </p:spPr>
        <p:txBody>
          <a:bodyPr wrap="none" rtlCol="0">
            <a:spAutoFit/>
          </a:bodyPr>
          <a:lstStyle/>
          <a:p>
            <a:r>
              <a:rPr lang="de-DE" sz="2400" b="1" dirty="0" smtClean="0">
                <a:solidFill>
                  <a:schemeClr val="bg1"/>
                </a:solidFill>
              </a:rPr>
              <a:t>2</a:t>
            </a:r>
          </a:p>
        </p:txBody>
      </p:sp>
      <p:sp>
        <p:nvSpPr>
          <p:cNvPr id="5" name="Textfeld 4"/>
          <p:cNvSpPr txBox="1"/>
          <p:nvPr/>
        </p:nvSpPr>
        <p:spPr>
          <a:xfrm>
            <a:off x="1204554" y="1292677"/>
            <a:ext cx="7776812" cy="6478697"/>
          </a:xfrm>
          <a:prstGeom prst="rect">
            <a:avLst/>
          </a:prstGeom>
          <a:noFill/>
        </p:spPr>
        <p:txBody>
          <a:bodyPr wrap="square" rtlCol="0">
            <a:spAutoFit/>
          </a:bodyPr>
          <a:lstStyle/>
          <a:p>
            <a:pPr>
              <a:spcAft>
                <a:spcPts val="1200"/>
              </a:spcAft>
              <a:buClr>
                <a:srgbClr val="00786B"/>
              </a:buClr>
              <a:buSzPct val="150000"/>
            </a:pPr>
            <a:r>
              <a:rPr lang="en-US" sz="2000" dirty="0" smtClean="0">
                <a:latin typeface="+mj-lt"/>
              </a:rPr>
              <a:t>The federal structure allows the states to pursue R&amp;D and innovation policies independently from the policies at the federal level.</a:t>
            </a:r>
          </a:p>
          <a:p>
            <a:pPr>
              <a:spcAft>
                <a:spcPts val="1200"/>
              </a:spcAft>
              <a:buClr>
                <a:srgbClr val="00786B"/>
              </a:buClr>
              <a:buSzPct val="150000"/>
            </a:pPr>
            <a:r>
              <a:rPr lang="en-US" sz="2000" dirty="0">
                <a:latin typeface="+mj-lt"/>
              </a:rPr>
              <a:t>The main aim of the policies </a:t>
            </a:r>
            <a:r>
              <a:rPr lang="en-US" sz="2000" dirty="0" smtClean="0">
                <a:latin typeface="+mj-lt"/>
              </a:rPr>
              <a:t>is to </a:t>
            </a:r>
            <a:r>
              <a:rPr lang="en-US" sz="2000" dirty="0">
                <a:latin typeface="+mj-lt"/>
              </a:rPr>
              <a:t>address the specific strengths of the state in terms of technology and industry</a:t>
            </a:r>
          </a:p>
          <a:p>
            <a:pPr>
              <a:spcAft>
                <a:spcPts val="1200"/>
              </a:spcAft>
              <a:buClr>
                <a:srgbClr val="00786B"/>
              </a:buClr>
              <a:buSzPct val="150000"/>
            </a:pPr>
            <a:r>
              <a:rPr lang="en-US" sz="2000" dirty="0" smtClean="0">
                <a:latin typeface="+mj-lt"/>
              </a:rPr>
              <a:t>Variety of measures</a:t>
            </a:r>
          </a:p>
          <a:p>
            <a:pPr>
              <a:spcAft>
                <a:spcPts val="600"/>
              </a:spcAft>
              <a:buClr>
                <a:srgbClr val="00786B"/>
              </a:buClr>
              <a:buSzPct val="150000"/>
            </a:pPr>
            <a:r>
              <a:rPr lang="en-US" sz="2000" dirty="0" smtClean="0">
                <a:latin typeface="+mj-lt"/>
              </a:rPr>
              <a:t>Criteria for the comparison of the individual state strategies</a:t>
            </a:r>
          </a:p>
          <a:p>
            <a:pPr marL="342900" lvl="0" indent="-342900">
              <a:buClr>
                <a:schemeClr val="accent1"/>
              </a:buClr>
              <a:buSzPct val="150000"/>
              <a:buFont typeface="Arial" pitchFamily="34" charset="0"/>
              <a:buChar char="•"/>
            </a:pPr>
            <a:r>
              <a:rPr lang="en-GB" sz="2000" dirty="0">
                <a:latin typeface="+mj-lt"/>
              </a:rPr>
              <a:t>Technology orientation (technology specific, not technology specific) </a:t>
            </a:r>
          </a:p>
          <a:p>
            <a:pPr marL="342900" lvl="0" indent="-342900">
              <a:buClr>
                <a:schemeClr val="accent1"/>
              </a:buClr>
              <a:buSzPct val="150000"/>
              <a:buFont typeface="Arial" pitchFamily="34" charset="0"/>
              <a:buChar char="•"/>
            </a:pPr>
            <a:r>
              <a:rPr lang="en-GB" sz="2000" dirty="0">
                <a:latin typeface="+mj-lt"/>
              </a:rPr>
              <a:t>Type of funding (single or cooperative project, consulting service, network management, soft loans)</a:t>
            </a:r>
          </a:p>
          <a:p>
            <a:pPr marL="342900" lvl="0" indent="-342900">
              <a:buClr>
                <a:schemeClr val="accent1"/>
              </a:buClr>
              <a:buSzPct val="150000"/>
              <a:buFont typeface="Arial" pitchFamily="34" charset="0"/>
              <a:buChar char="•"/>
            </a:pPr>
            <a:r>
              <a:rPr lang="en-GB" sz="2000" dirty="0">
                <a:latin typeface="+mj-lt"/>
              </a:rPr>
              <a:t>Beneficiary of the programme (companies, only SME, etc.).</a:t>
            </a:r>
          </a:p>
          <a:p>
            <a:pPr lvl="0">
              <a:buClr>
                <a:schemeClr val="accent1"/>
              </a:buClr>
              <a:buSzPct val="150000"/>
            </a:pPr>
            <a:endParaRPr lang="en-GB" sz="2000" dirty="0" smtClean="0">
              <a:latin typeface="+mj-lt"/>
            </a:endParaRPr>
          </a:p>
          <a:p>
            <a:pPr lvl="0">
              <a:buClr>
                <a:schemeClr val="accent1"/>
              </a:buClr>
              <a:buSzPct val="150000"/>
            </a:pPr>
            <a:r>
              <a:rPr lang="en-GB" sz="2000" dirty="0" smtClean="0">
                <a:latin typeface="+mj-lt"/>
              </a:rPr>
              <a:t>Sources: </a:t>
            </a:r>
          </a:p>
          <a:p>
            <a:pPr marL="342900" lvl="0" indent="-342900">
              <a:buClr>
                <a:schemeClr val="accent1"/>
              </a:buClr>
              <a:buSzPct val="150000"/>
              <a:buFont typeface="Arial" pitchFamily="34" charset="0"/>
              <a:buChar char="•"/>
            </a:pPr>
            <a:r>
              <a:rPr lang="en-GB" sz="2000" dirty="0">
                <a:latin typeface="+mj-lt"/>
              </a:rPr>
              <a:t>O</a:t>
            </a:r>
            <a:r>
              <a:rPr lang="en-GB" sz="2000" dirty="0" smtClean="0">
                <a:latin typeface="+mj-lt"/>
              </a:rPr>
              <a:t>fficial </a:t>
            </a:r>
            <a:r>
              <a:rPr lang="en-GB" sz="2000" dirty="0">
                <a:latin typeface="+mj-lt"/>
              </a:rPr>
              <a:t>data bank “http://www.foerderdatenbank.de” </a:t>
            </a:r>
            <a:endParaRPr lang="en-GB" sz="2000" dirty="0" smtClean="0">
              <a:latin typeface="+mj-lt"/>
            </a:endParaRPr>
          </a:p>
          <a:p>
            <a:pPr marL="342900" indent="-342900">
              <a:buClr>
                <a:schemeClr val="accent1"/>
              </a:buClr>
              <a:buSzPct val="150000"/>
              <a:buFont typeface="Arial" pitchFamily="34" charset="0"/>
              <a:buChar char="•"/>
            </a:pPr>
            <a:r>
              <a:rPr lang="en-GB" sz="2000" dirty="0" smtClean="0">
                <a:latin typeface="+mj-lt"/>
              </a:rPr>
              <a:t>Inquiry by </a:t>
            </a:r>
            <a:r>
              <a:rPr lang="en-GB" sz="2000" dirty="0">
                <a:latin typeface="+mj-lt"/>
              </a:rPr>
              <a:t>DIW </a:t>
            </a:r>
            <a:r>
              <a:rPr lang="en-GB" sz="2000" dirty="0" smtClean="0">
                <a:latin typeface="+mj-lt"/>
              </a:rPr>
              <a:t>Berlin on </a:t>
            </a:r>
            <a:r>
              <a:rPr lang="en-GB" sz="2000" dirty="0">
                <a:latin typeface="+mj-lt"/>
              </a:rPr>
              <a:t>behalf of the </a:t>
            </a:r>
            <a:r>
              <a:rPr lang="en-GB" sz="2000" dirty="0" err="1" smtClean="0">
                <a:latin typeface="+mj-lt"/>
              </a:rPr>
              <a:t>BMWi</a:t>
            </a:r>
            <a:endParaRPr lang="en-GB" sz="2000" dirty="0" smtClean="0">
              <a:latin typeface="+mj-lt"/>
            </a:endParaRPr>
          </a:p>
          <a:p>
            <a:pPr marL="342900" indent="-342900">
              <a:buClr>
                <a:schemeClr val="accent1"/>
              </a:buClr>
              <a:buSzPct val="150000"/>
              <a:buFont typeface="Arial" pitchFamily="34" charset="0"/>
              <a:buChar char="•"/>
            </a:pPr>
            <a:endParaRPr lang="en-GB" sz="2000" dirty="0" smtClean="0">
              <a:latin typeface="+mj-lt"/>
            </a:endParaRPr>
          </a:p>
          <a:p>
            <a:pPr>
              <a:spcAft>
                <a:spcPts val="1200"/>
              </a:spcAft>
              <a:buClr>
                <a:srgbClr val="00786B"/>
              </a:buClr>
              <a:buSzPct val="150000"/>
            </a:pPr>
            <a:endParaRPr lang="en-US" sz="2000" dirty="0" smtClean="0">
              <a:latin typeface="+mj-lt"/>
            </a:endParaRPr>
          </a:p>
          <a:p>
            <a:pPr marL="285750" indent="-285750">
              <a:spcAft>
                <a:spcPts val="1200"/>
              </a:spcAft>
              <a:buClr>
                <a:srgbClr val="00786B"/>
              </a:buClr>
              <a:buSzPct val="150000"/>
              <a:buFont typeface="Arial" pitchFamily="34" charset="0"/>
              <a:buChar char="•"/>
            </a:pPr>
            <a:endParaRPr lang="en-US" sz="2000" dirty="0" smtClean="0">
              <a:latin typeface="+mj-lt"/>
            </a:endParaRPr>
          </a:p>
          <a:p>
            <a:pPr marL="285750" indent="-285750">
              <a:spcAft>
                <a:spcPts val="1200"/>
              </a:spcAft>
              <a:buClr>
                <a:srgbClr val="00786B"/>
              </a:buClr>
              <a:buSzPct val="150000"/>
              <a:buFont typeface="Arial" pitchFamily="34" charset="0"/>
              <a:buChar char="•"/>
            </a:pPr>
            <a:endParaRPr lang="en-US" sz="2000" dirty="0" smtClean="0">
              <a:latin typeface="+mj-lt"/>
            </a:endParaRP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174878" cy="400110"/>
          </a:xfrm>
          <a:prstGeom prst="rect">
            <a:avLst/>
          </a:prstGeom>
          <a:noFill/>
        </p:spPr>
        <p:txBody>
          <a:bodyPr wrap="none" rtlCol="0">
            <a:spAutoFit/>
          </a:bodyPr>
          <a:lstStyle/>
          <a:p>
            <a:r>
              <a:rPr lang="en-US" sz="2000" b="1" dirty="0" smtClean="0">
                <a:solidFill>
                  <a:schemeClr val="bg1"/>
                </a:solidFill>
              </a:rPr>
              <a:t>R&amp;D and innovation policies of the states</a:t>
            </a:r>
            <a:endParaRPr lang="de-DE" sz="2000" b="1" dirty="0" smtClean="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spTree>
    <p:extLst>
      <p:ext uri="{BB962C8B-B14F-4D97-AF65-F5344CB8AC3E}">
        <p14:creationId xmlns:p14="http://schemas.microsoft.com/office/powerpoint/2010/main" val="1741969023"/>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333746" cy="461665"/>
          </a:xfrm>
          <a:prstGeom prst="rect">
            <a:avLst/>
          </a:prstGeom>
          <a:noFill/>
        </p:spPr>
        <p:txBody>
          <a:bodyPr wrap="none" rtlCol="0">
            <a:spAutoFit/>
          </a:bodyPr>
          <a:lstStyle/>
          <a:p>
            <a:r>
              <a:rPr lang="de-DE" sz="2400" b="1" dirty="0" smtClean="0">
                <a:solidFill>
                  <a:schemeClr val="bg1"/>
                </a:solidFill>
              </a:rPr>
              <a:t>2</a:t>
            </a: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174878" cy="400110"/>
          </a:xfrm>
          <a:prstGeom prst="rect">
            <a:avLst/>
          </a:prstGeom>
          <a:noFill/>
        </p:spPr>
        <p:txBody>
          <a:bodyPr wrap="none" rtlCol="0">
            <a:spAutoFit/>
          </a:bodyPr>
          <a:lstStyle/>
          <a:p>
            <a:r>
              <a:rPr lang="en-US" sz="2000" b="1" dirty="0">
                <a:solidFill>
                  <a:schemeClr val="bg1"/>
                </a:solidFill>
              </a:rPr>
              <a:t>R&amp;D and innovation policies of the states</a:t>
            </a:r>
            <a:endParaRPr lang="de-DE" sz="2000" b="1" dirty="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pic>
        <p:nvPicPr>
          <p:cNvPr id="512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314" y="978505"/>
            <a:ext cx="6883292" cy="44460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hteck 1"/>
          <p:cNvSpPr/>
          <p:nvPr/>
        </p:nvSpPr>
        <p:spPr>
          <a:xfrm>
            <a:off x="518744" y="5399122"/>
            <a:ext cx="8625255" cy="1000274"/>
          </a:xfrm>
          <a:prstGeom prst="rect">
            <a:avLst/>
          </a:prstGeom>
        </p:spPr>
        <p:txBody>
          <a:bodyPr wrap="square">
            <a:spAutoFit/>
          </a:bodyPr>
          <a:lstStyle/>
          <a:p>
            <a:pPr marL="285750" indent="-285750">
              <a:spcAft>
                <a:spcPts val="300"/>
              </a:spcAft>
              <a:buClr>
                <a:srgbClr val="00786B"/>
              </a:buClr>
              <a:buSzPct val="150000"/>
              <a:buFont typeface="Arial" pitchFamily="34" charset="0"/>
              <a:buChar char="•"/>
            </a:pPr>
            <a:r>
              <a:rPr lang="en-US" dirty="0">
                <a:latin typeface="+mj-lt"/>
              </a:rPr>
              <a:t>Mostly complementary to the programs at the federal level</a:t>
            </a:r>
          </a:p>
          <a:p>
            <a:pPr marL="285750" indent="-285750">
              <a:spcAft>
                <a:spcPts val="300"/>
              </a:spcAft>
              <a:buClr>
                <a:srgbClr val="00786B"/>
              </a:buClr>
              <a:buSzPct val="150000"/>
              <a:buFont typeface="Arial" pitchFamily="34" charset="0"/>
              <a:buChar char="•"/>
            </a:pPr>
            <a:r>
              <a:rPr lang="en-US" dirty="0">
                <a:latin typeface="+mj-lt"/>
              </a:rPr>
              <a:t>Most programs are technology open, Technology programs are mostly </a:t>
            </a:r>
            <a:r>
              <a:rPr lang="en-US" dirty="0" smtClean="0">
                <a:latin typeface="+mj-lt"/>
              </a:rPr>
              <a:t>broadly </a:t>
            </a:r>
            <a:r>
              <a:rPr lang="en-US" dirty="0">
                <a:latin typeface="+mj-lt"/>
              </a:rPr>
              <a:t>defined</a:t>
            </a:r>
          </a:p>
          <a:p>
            <a:pPr marL="285750" indent="-285750">
              <a:spcAft>
                <a:spcPts val="300"/>
              </a:spcAft>
              <a:buClr>
                <a:srgbClr val="00786B"/>
              </a:buClr>
              <a:buSzPct val="150000"/>
              <a:buFont typeface="Arial" pitchFamily="34" charset="0"/>
              <a:buChar char="•"/>
            </a:pPr>
            <a:r>
              <a:rPr lang="en-US" dirty="0" smtClean="0">
                <a:latin typeface="+mj-lt"/>
              </a:rPr>
              <a:t>Some </a:t>
            </a:r>
            <a:r>
              <a:rPr lang="en-US" dirty="0">
                <a:latin typeface="+mj-lt"/>
              </a:rPr>
              <a:t>states allocate funding by contests (NRW)</a:t>
            </a:r>
          </a:p>
        </p:txBody>
      </p:sp>
    </p:spTree>
    <p:extLst>
      <p:ext uri="{BB962C8B-B14F-4D97-AF65-F5344CB8AC3E}">
        <p14:creationId xmlns:p14="http://schemas.microsoft.com/office/powerpoint/2010/main" val="184694417"/>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Textfeld 71"/>
          <p:cNvSpPr txBox="1">
            <a:spLocks noChangeArrowheads="1"/>
          </p:cNvSpPr>
          <p:nvPr/>
        </p:nvSpPr>
        <p:spPr bwMode="auto">
          <a:xfrm>
            <a:off x="1210734" y="340937"/>
            <a:ext cx="5174878" cy="400110"/>
          </a:xfrm>
          <a:prstGeom prst="rect">
            <a:avLst/>
          </a:prstGeom>
          <a:noFill/>
          <a:ln w="9525">
            <a:noFill/>
            <a:miter lim="800000"/>
            <a:headEnd/>
            <a:tailEnd/>
          </a:ln>
        </p:spPr>
        <p:txBody>
          <a:bodyPr wrap="none">
            <a:spAutoFit/>
          </a:bodyPr>
          <a:lstStyle/>
          <a:p>
            <a:r>
              <a:rPr lang="en-US" sz="2000" b="1" dirty="0">
                <a:solidFill>
                  <a:schemeClr val="bg1"/>
                </a:solidFill>
              </a:rPr>
              <a:t>R&amp;D and innovation policies of the states</a:t>
            </a:r>
            <a:endParaRPr lang="de-DE" sz="2000" b="1" dirty="0">
              <a:solidFill>
                <a:schemeClr val="bg1"/>
              </a:solidFill>
            </a:endParaRPr>
          </a:p>
        </p:txBody>
      </p:sp>
      <p:sp>
        <p:nvSpPr>
          <p:cNvPr id="10" name="Textfeld 9"/>
          <p:cNvSpPr txBox="1"/>
          <p:nvPr/>
        </p:nvSpPr>
        <p:spPr>
          <a:xfrm>
            <a:off x="518744" y="298948"/>
            <a:ext cx="333746" cy="461665"/>
          </a:xfrm>
          <a:prstGeom prst="rect">
            <a:avLst/>
          </a:prstGeom>
          <a:noFill/>
        </p:spPr>
        <p:txBody>
          <a:bodyPr wrap="none" rtlCol="0">
            <a:spAutoFit/>
          </a:bodyPr>
          <a:lstStyle/>
          <a:p>
            <a:r>
              <a:rPr lang="de-DE" sz="2400" b="1" dirty="0" smtClean="0">
                <a:solidFill>
                  <a:schemeClr val="bg1"/>
                </a:solidFill>
              </a:rPr>
              <a:t>2</a:t>
            </a:r>
          </a:p>
        </p:txBody>
      </p:sp>
      <p:grpSp>
        <p:nvGrpSpPr>
          <p:cNvPr id="3" name="Gruppieren 2"/>
          <p:cNvGrpSpPr/>
          <p:nvPr/>
        </p:nvGrpSpPr>
        <p:grpSpPr>
          <a:xfrm>
            <a:off x="1173162" y="1058307"/>
            <a:ext cx="7678738" cy="4870330"/>
            <a:chOff x="1173162" y="1027113"/>
            <a:chExt cx="7678738" cy="4870330"/>
          </a:xfrm>
        </p:grpSpPr>
        <p:sp>
          <p:nvSpPr>
            <p:cNvPr id="69" name="Textfeld 68"/>
            <p:cNvSpPr txBox="1"/>
            <p:nvPr/>
          </p:nvSpPr>
          <p:spPr>
            <a:xfrm>
              <a:off x="1173163" y="1027113"/>
              <a:ext cx="7678737" cy="369332"/>
            </a:xfrm>
            <a:prstGeom prst="rect">
              <a:avLst/>
            </a:prstGeom>
            <a:noFill/>
          </p:spPr>
          <p:txBody>
            <a:bodyPr>
              <a:spAutoFit/>
            </a:bodyPr>
            <a:lstStyle/>
            <a:p>
              <a:pPr fontAlgn="auto">
                <a:spcBef>
                  <a:spcPts val="0"/>
                </a:spcBef>
                <a:spcAft>
                  <a:spcPts val="0"/>
                </a:spcAft>
                <a:defRPr/>
              </a:pPr>
              <a:r>
                <a:rPr lang="en-US" b="1" dirty="0" smtClean="0">
                  <a:solidFill>
                    <a:srgbClr val="00786B"/>
                  </a:solidFill>
                  <a:latin typeface="+mj-lt"/>
                </a:rPr>
                <a:t>Federal and state funding  directly to SME</a:t>
              </a:r>
              <a:r>
                <a:rPr lang="en-US" b="1" baseline="30000" dirty="0" smtClean="0">
                  <a:solidFill>
                    <a:srgbClr val="00786B"/>
                  </a:solidFill>
                  <a:latin typeface="+mj-lt"/>
                </a:rPr>
                <a:t>1)</a:t>
              </a:r>
              <a:r>
                <a:rPr lang="en-US" b="1" dirty="0" smtClean="0">
                  <a:solidFill>
                    <a:srgbClr val="00786B"/>
                  </a:solidFill>
                  <a:latin typeface="+mj-lt"/>
                </a:rPr>
                <a:t>, in Mio. Euro</a:t>
              </a:r>
              <a:endParaRPr lang="en-US" b="1" dirty="0">
                <a:solidFill>
                  <a:srgbClr val="00786B"/>
                </a:solidFill>
                <a:latin typeface="+mj-lt"/>
              </a:endParaRPr>
            </a:p>
          </p:txBody>
        </p:sp>
        <p:sp>
          <p:nvSpPr>
            <p:cNvPr id="2" name="Textfeld 1"/>
            <p:cNvSpPr txBox="1"/>
            <p:nvPr/>
          </p:nvSpPr>
          <p:spPr>
            <a:xfrm>
              <a:off x="1173162" y="4943336"/>
              <a:ext cx="6666971" cy="954107"/>
            </a:xfrm>
            <a:prstGeom prst="rect">
              <a:avLst/>
            </a:prstGeom>
            <a:noFill/>
          </p:spPr>
          <p:txBody>
            <a:bodyPr wrap="square" rtlCol="0">
              <a:spAutoFit/>
            </a:bodyPr>
            <a:lstStyle/>
            <a:p>
              <a:r>
                <a:rPr lang="en-US" sz="1200" b="1" baseline="30000" dirty="0" smtClean="0">
                  <a:latin typeface="+mj-lt"/>
                </a:rPr>
                <a:t>1 </a:t>
              </a:r>
              <a:r>
                <a:rPr lang="en-US" sz="1200" dirty="0" smtClean="0">
                  <a:latin typeface="+mj-lt"/>
                </a:rPr>
                <a:t>Assumption: 50% of the technology open directly to SMEs.</a:t>
              </a:r>
            </a:p>
            <a:p>
              <a:r>
                <a:rPr lang="en-US" sz="1200" b="1" baseline="30000" dirty="0" smtClean="0">
                  <a:latin typeface="+mj-lt"/>
                </a:rPr>
                <a:t>2</a:t>
              </a:r>
              <a:r>
                <a:rPr lang="en-US" sz="1200" baseline="30000" dirty="0" smtClean="0">
                  <a:latin typeface="+mj-lt"/>
                </a:rPr>
                <a:t> </a:t>
              </a:r>
              <a:r>
                <a:rPr lang="en-US" sz="1200" dirty="0" smtClean="0">
                  <a:latin typeface="+mj-lt"/>
                </a:rPr>
                <a:t>2005 without NRW und Schleswig-Holstein, 2006 without NRW.</a:t>
              </a:r>
            </a:p>
            <a:p>
              <a:endParaRPr lang="en-US" sz="1200" baseline="30000" dirty="0" smtClean="0">
                <a:latin typeface="+mj-lt"/>
              </a:endParaRPr>
            </a:p>
            <a:p>
              <a:r>
                <a:rPr lang="en-US" sz="1200" dirty="0" smtClean="0">
                  <a:latin typeface="+mj-lt"/>
                </a:rPr>
                <a:t>Sources: </a:t>
              </a:r>
              <a:r>
                <a:rPr lang="en-US" sz="1200" dirty="0" err="1" smtClean="0">
                  <a:latin typeface="+mj-lt"/>
                </a:rPr>
                <a:t>Bundesbericht</a:t>
              </a:r>
              <a:r>
                <a:rPr lang="en-US" sz="1200" dirty="0" smtClean="0">
                  <a:latin typeface="+mj-lt"/>
                </a:rPr>
                <a:t> </a:t>
              </a:r>
              <a:r>
                <a:rPr lang="en-US" sz="1200" dirty="0" err="1" smtClean="0">
                  <a:latin typeface="+mj-lt"/>
                </a:rPr>
                <a:t>Forschung</a:t>
              </a:r>
              <a:r>
                <a:rPr lang="en-US" sz="1200" dirty="0" smtClean="0">
                  <a:latin typeface="+mj-lt"/>
                </a:rPr>
                <a:t> und Innovation 2012 und 2010, Inquiry of the states;  Calculations by DIW Berlin.</a:t>
              </a:r>
            </a:p>
          </p:txBody>
        </p:sp>
        <p:grpSp>
          <p:nvGrpSpPr>
            <p:cNvPr id="69661" name="Gruppieren 69660"/>
            <p:cNvGrpSpPr/>
            <p:nvPr/>
          </p:nvGrpSpPr>
          <p:grpSpPr>
            <a:xfrm>
              <a:off x="1263651" y="1701800"/>
              <a:ext cx="3994150" cy="2216151"/>
              <a:chOff x="2425701" y="1854200"/>
              <a:chExt cx="3994150" cy="2216151"/>
            </a:xfrm>
          </p:grpSpPr>
          <p:sp>
            <p:nvSpPr>
              <p:cNvPr id="7" name="Line 5"/>
              <p:cNvSpPr>
                <a:spLocks noChangeShapeType="1"/>
              </p:cNvSpPr>
              <p:nvPr/>
            </p:nvSpPr>
            <p:spPr bwMode="auto">
              <a:xfrm flipH="1">
                <a:off x="2968626" y="3741738"/>
                <a:ext cx="3422650" cy="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 name="Line 6"/>
              <p:cNvSpPr>
                <a:spLocks noChangeShapeType="1"/>
              </p:cNvSpPr>
              <p:nvPr/>
            </p:nvSpPr>
            <p:spPr bwMode="auto">
              <a:xfrm>
                <a:off x="2895601" y="3741738"/>
                <a:ext cx="73025"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1" name="Rectangle 7"/>
              <p:cNvSpPr>
                <a:spLocks noChangeArrowheads="1"/>
              </p:cNvSpPr>
              <p:nvPr/>
            </p:nvSpPr>
            <p:spPr bwMode="auto">
              <a:xfrm>
                <a:off x="2735263" y="3625850"/>
                <a:ext cx="1825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0</a:t>
                </a:r>
                <a:endParaRPr kumimoji="0" lang="de-DE" sz="1800" b="0" i="0" u="none" strike="noStrike" cap="none" normalizeH="0" baseline="0" smtClean="0">
                  <a:ln>
                    <a:noFill/>
                  </a:ln>
                  <a:solidFill>
                    <a:schemeClr val="tx1"/>
                  </a:solidFill>
                  <a:effectLst/>
                  <a:latin typeface="Arial" pitchFamily="34" charset="0"/>
                </a:endParaRPr>
              </a:p>
            </p:txBody>
          </p:sp>
          <p:sp>
            <p:nvSpPr>
              <p:cNvPr id="12" name="Line 8"/>
              <p:cNvSpPr>
                <a:spLocks noChangeShapeType="1"/>
              </p:cNvSpPr>
              <p:nvPr/>
            </p:nvSpPr>
            <p:spPr bwMode="auto">
              <a:xfrm flipH="1">
                <a:off x="2968626" y="3386138"/>
                <a:ext cx="3422650" cy="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3" name="Line 9"/>
              <p:cNvSpPr>
                <a:spLocks noChangeShapeType="1"/>
              </p:cNvSpPr>
              <p:nvPr/>
            </p:nvSpPr>
            <p:spPr bwMode="auto">
              <a:xfrm>
                <a:off x="2895601" y="3386138"/>
                <a:ext cx="73025"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Rectangle 10"/>
              <p:cNvSpPr>
                <a:spLocks noChangeArrowheads="1"/>
              </p:cNvSpPr>
              <p:nvPr/>
            </p:nvSpPr>
            <p:spPr bwMode="auto">
              <a:xfrm>
                <a:off x="2555876" y="3271838"/>
                <a:ext cx="363538"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250</a:t>
                </a:r>
                <a:endParaRPr kumimoji="0" lang="de-DE" sz="1800" b="0" i="0" u="none" strike="noStrike" cap="none" normalizeH="0" baseline="0" smtClean="0">
                  <a:ln>
                    <a:noFill/>
                  </a:ln>
                  <a:solidFill>
                    <a:schemeClr val="tx1"/>
                  </a:solidFill>
                  <a:effectLst/>
                  <a:latin typeface="Arial" pitchFamily="34" charset="0"/>
                </a:endParaRPr>
              </a:p>
            </p:txBody>
          </p:sp>
          <p:sp>
            <p:nvSpPr>
              <p:cNvPr id="15" name="Line 11"/>
              <p:cNvSpPr>
                <a:spLocks noChangeShapeType="1"/>
              </p:cNvSpPr>
              <p:nvPr/>
            </p:nvSpPr>
            <p:spPr bwMode="auto">
              <a:xfrm flipH="1">
                <a:off x="2968626" y="3032125"/>
                <a:ext cx="3422650" cy="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6" name="Line 12"/>
              <p:cNvSpPr>
                <a:spLocks noChangeShapeType="1"/>
              </p:cNvSpPr>
              <p:nvPr/>
            </p:nvSpPr>
            <p:spPr bwMode="auto">
              <a:xfrm>
                <a:off x="2895601" y="3032125"/>
                <a:ext cx="73025"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 name="Rectangle 13"/>
              <p:cNvSpPr>
                <a:spLocks noChangeArrowheads="1"/>
              </p:cNvSpPr>
              <p:nvPr/>
            </p:nvSpPr>
            <p:spPr bwMode="auto">
              <a:xfrm>
                <a:off x="2555876" y="2916238"/>
                <a:ext cx="363538"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500</a:t>
                </a:r>
                <a:endParaRPr kumimoji="0" lang="de-DE" sz="1800" b="0" i="0" u="none" strike="noStrike" cap="none" normalizeH="0" baseline="0" smtClean="0">
                  <a:ln>
                    <a:noFill/>
                  </a:ln>
                  <a:solidFill>
                    <a:schemeClr val="tx1"/>
                  </a:solidFill>
                  <a:effectLst/>
                  <a:latin typeface="Arial" pitchFamily="34" charset="0"/>
                </a:endParaRPr>
              </a:p>
            </p:txBody>
          </p:sp>
          <p:sp>
            <p:nvSpPr>
              <p:cNvPr id="18" name="Line 14"/>
              <p:cNvSpPr>
                <a:spLocks noChangeShapeType="1"/>
              </p:cNvSpPr>
              <p:nvPr/>
            </p:nvSpPr>
            <p:spPr bwMode="auto">
              <a:xfrm flipH="1">
                <a:off x="2968626" y="2679700"/>
                <a:ext cx="3422650" cy="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9" name="Line 15"/>
              <p:cNvSpPr>
                <a:spLocks noChangeShapeType="1"/>
              </p:cNvSpPr>
              <p:nvPr/>
            </p:nvSpPr>
            <p:spPr bwMode="auto">
              <a:xfrm>
                <a:off x="2895601" y="2679700"/>
                <a:ext cx="73025"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0" name="Rectangle 16"/>
              <p:cNvSpPr>
                <a:spLocks noChangeArrowheads="1"/>
              </p:cNvSpPr>
              <p:nvPr/>
            </p:nvSpPr>
            <p:spPr bwMode="auto">
              <a:xfrm>
                <a:off x="2555876" y="2562225"/>
                <a:ext cx="363538"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750</a:t>
                </a:r>
                <a:endParaRPr kumimoji="0" lang="de-DE" sz="1800" b="0" i="0" u="none" strike="noStrike" cap="none" normalizeH="0" baseline="0" smtClean="0">
                  <a:ln>
                    <a:noFill/>
                  </a:ln>
                  <a:solidFill>
                    <a:schemeClr val="tx1"/>
                  </a:solidFill>
                  <a:effectLst/>
                  <a:latin typeface="Arial" pitchFamily="34" charset="0"/>
                </a:endParaRPr>
              </a:p>
            </p:txBody>
          </p:sp>
          <p:sp>
            <p:nvSpPr>
              <p:cNvPr id="21" name="Line 17"/>
              <p:cNvSpPr>
                <a:spLocks noChangeShapeType="1"/>
              </p:cNvSpPr>
              <p:nvPr/>
            </p:nvSpPr>
            <p:spPr bwMode="auto">
              <a:xfrm flipH="1">
                <a:off x="2968626" y="2325688"/>
                <a:ext cx="3422650" cy="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2" name="Line 18"/>
              <p:cNvSpPr>
                <a:spLocks noChangeShapeType="1"/>
              </p:cNvSpPr>
              <p:nvPr/>
            </p:nvSpPr>
            <p:spPr bwMode="auto">
              <a:xfrm>
                <a:off x="2895601" y="2325688"/>
                <a:ext cx="73025"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3" name="Rectangle 19"/>
              <p:cNvSpPr>
                <a:spLocks noChangeArrowheads="1"/>
              </p:cNvSpPr>
              <p:nvPr/>
            </p:nvSpPr>
            <p:spPr bwMode="auto">
              <a:xfrm>
                <a:off x="2425701" y="2209800"/>
                <a:ext cx="49371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1 000</a:t>
                </a:r>
                <a:endParaRPr kumimoji="0" lang="de-DE" sz="1800" b="0" i="0" u="none" strike="noStrike" cap="none" normalizeH="0" baseline="0" smtClean="0">
                  <a:ln>
                    <a:noFill/>
                  </a:ln>
                  <a:solidFill>
                    <a:schemeClr val="tx1"/>
                  </a:solidFill>
                  <a:effectLst/>
                  <a:latin typeface="Arial" pitchFamily="34" charset="0"/>
                </a:endParaRPr>
              </a:p>
            </p:txBody>
          </p:sp>
          <p:sp>
            <p:nvSpPr>
              <p:cNvPr id="24" name="Line 20"/>
              <p:cNvSpPr>
                <a:spLocks noChangeShapeType="1"/>
              </p:cNvSpPr>
              <p:nvPr/>
            </p:nvSpPr>
            <p:spPr bwMode="auto">
              <a:xfrm flipH="1">
                <a:off x="2968626" y="1970088"/>
                <a:ext cx="3422650" cy="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5" name="Line 21"/>
              <p:cNvSpPr>
                <a:spLocks noChangeShapeType="1"/>
              </p:cNvSpPr>
              <p:nvPr/>
            </p:nvSpPr>
            <p:spPr bwMode="auto">
              <a:xfrm>
                <a:off x="2895601" y="1970088"/>
                <a:ext cx="73025"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6" name="Rectangle 22"/>
              <p:cNvSpPr>
                <a:spLocks noChangeArrowheads="1"/>
              </p:cNvSpPr>
              <p:nvPr/>
            </p:nvSpPr>
            <p:spPr bwMode="auto">
              <a:xfrm>
                <a:off x="2425701" y="1854200"/>
                <a:ext cx="49371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1 250</a:t>
                </a:r>
                <a:endParaRPr kumimoji="0" lang="de-DE" sz="1800" b="0" i="0" u="none" strike="noStrike" cap="none" normalizeH="0" baseline="0" smtClean="0">
                  <a:ln>
                    <a:noFill/>
                  </a:ln>
                  <a:solidFill>
                    <a:schemeClr val="tx1"/>
                  </a:solidFill>
                  <a:effectLst/>
                  <a:latin typeface="Arial" pitchFamily="34" charset="0"/>
                </a:endParaRPr>
              </a:p>
            </p:txBody>
          </p:sp>
          <p:sp>
            <p:nvSpPr>
              <p:cNvPr id="27" name="Rectangle 23"/>
              <p:cNvSpPr>
                <a:spLocks noChangeArrowheads="1"/>
              </p:cNvSpPr>
              <p:nvPr/>
            </p:nvSpPr>
            <p:spPr bwMode="auto">
              <a:xfrm>
                <a:off x="3033713"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2005</a:t>
                </a:r>
                <a:endParaRPr kumimoji="0" lang="de-DE" sz="1800" b="0" i="0" u="none" strike="noStrike" cap="none" normalizeH="0" baseline="0" smtClean="0">
                  <a:ln>
                    <a:noFill/>
                  </a:ln>
                  <a:solidFill>
                    <a:schemeClr val="tx1"/>
                  </a:solidFill>
                  <a:effectLst/>
                  <a:latin typeface="Arial" pitchFamily="34" charset="0"/>
                </a:endParaRPr>
              </a:p>
            </p:txBody>
          </p:sp>
          <p:sp>
            <p:nvSpPr>
              <p:cNvPr id="28" name="Rectangle 24"/>
              <p:cNvSpPr>
                <a:spLocks noChangeArrowheads="1"/>
              </p:cNvSpPr>
              <p:nvPr/>
            </p:nvSpPr>
            <p:spPr bwMode="auto">
              <a:xfrm>
                <a:off x="3524251"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2006</a:t>
                </a:r>
                <a:endParaRPr kumimoji="0" lang="de-DE" sz="1800" b="0" i="0" u="none" strike="noStrike" cap="none" normalizeH="0" baseline="0" smtClean="0">
                  <a:ln>
                    <a:noFill/>
                  </a:ln>
                  <a:solidFill>
                    <a:schemeClr val="tx1"/>
                  </a:solidFill>
                  <a:effectLst/>
                  <a:latin typeface="Arial" pitchFamily="34" charset="0"/>
                </a:endParaRPr>
              </a:p>
            </p:txBody>
          </p:sp>
          <p:sp>
            <p:nvSpPr>
              <p:cNvPr id="29" name="Rectangle 25"/>
              <p:cNvSpPr>
                <a:spLocks noChangeArrowheads="1"/>
              </p:cNvSpPr>
              <p:nvPr/>
            </p:nvSpPr>
            <p:spPr bwMode="auto">
              <a:xfrm>
                <a:off x="4011613"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2007</a:t>
                </a:r>
                <a:endParaRPr kumimoji="0" lang="de-DE" sz="1800" b="0" i="0" u="none" strike="noStrike" cap="none" normalizeH="0" baseline="0" smtClean="0">
                  <a:ln>
                    <a:noFill/>
                  </a:ln>
                  <a:solidFill>
                    <a:schemeClr val="tx1"/>
                  </a:solidFill>
                  <a:effectLst/>
                  <a:latin typeface="Arial" pitchFamily="34" charset="0"/>
                </a:endParaRPr>
              </a:p>
            </p:txBody>
          </p:sp>
          <p:sp>
            <p:nvSpPr>
              <p:cNvPr id="30" name="Rectangle 26"/>
              <p:cNvSpPr>
                <a:spLocks noChangeArrowheads="1"/>
              </p:cNvSpPr>
              <p:nvPr/>
            </p:nvSpPr>
            <p:spPr bwMode="auto">
              <a:xfrm>
                <a:off x="4500563"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2008</a:t>
                </a:r>
                <a:endParaRPr kumimoji="0" lang="de-DE" sz="1800" b="0" i="0" u="none" strike="noStrike" cap="none" normalizeH="0" baseline="0" smtClean="0">
                  <a:ln>
                    <a:noFill/>
                  </a:ln>
                  <a:solidFill>
                    <a:schemeClr val="tx1"/>
                  </a:solidFill>
                  <a:effectLst/>
                  <a:latin typeface="Arial" pitchFamily="34" charset="0"/>
                </a:endParaRPr>
              </a:p>
            </p:txBody>
          </p:sp>
          <p:sp>
            <p:nvSpPr>
              <p:cNvPr id="31" name="Rectangle 27"/>
              <p:cNvSpPr>
                <a:spLocks noChangeArrowheads="1"/>
              </p:cNvSpPr>
              <p:nvPr/>
            </p:nvSpPr>
            <p:spPr bwMode="auto">
              <a:xfrm>
                <a:off x="4991101"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2009</a:t>
                </a:r>
                <a:endParaRPr kumimoji="0" lang="de-DE" sz="1800" b="0" i="0" u="none" strike="noStrike" cap="none" normalizeH="0" baseline="0" smtClean="0">
                  <a:ln>
                    <a:noFill/>
                  </a:ln>
                  <a:solidFill>
                    <a:schemeClr val="tx1"/>
                  </a:solidFill>
                  <a:effectLst/>
                  <a:latin typeface="Arial" pitchFamily="34" charset="0"/>
                </a:endParaRPr>
              </a:p>
            </p:txBody>
          </p:sp>
          <p:sp>
            <p:nvSpPr>
              <p:cNvPr id="64" name="Rectangle 28"/>
              <p:cNvSpPr>
                <a:spLocks noChangeArrowheads="1"/>
              </p:cNvSpPr>
              <p:nvPr/>
            </p:nvSpPr>
            <p:spPr bwMode="auto">
              <a:xfrm>
                <a:off x="5480051"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2010</a:t>
                </a:r>
                <a:endParaRPr kumimoji="0" lang="de-DE" sz="1800" b="0" i="0" u="none" strike="noStrike" cap="none" normalizeH="0" baseline="0" smtClean="0">
                  <a:ln>
                    <a:noFill/>
                  </a:ln>
                  <a:solidFill>
                    <a:schemeClr val="tx1"/>
                  </a:solidFill>
                  <a:effectLst/>
                  <a:latin typeface="Arial" pitchFamily="34" charset="0"/>
                </a:endParaRPr>
              </a:p>
            </p:txBody>
          </p:sp>
          <p:sp>
            <p:nvSpPr>
              <p:cNvPr id="65" name="Rectangle 29"/>
              <p:cNvSpPr>
                <a:spLocks noChangeArrowheads="1"/>
              </p:cNvSpPr>
              <p:nvPr/>
            </p:nvSpPr>
            <p:spPr bwMode="auto">
              <a:xfrm>
                <a:off x="5965826" y="3805238"/>
                <a:ext cx="45402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2011</a:t>
                </a:r>
                <a:endParaRPr kumimoji="0" lang="de-DE" sz="1800" b="0" i="0" u="none" strike="noStrike" cap="none" normalizeH="0" baseline="0" smtClean="0">
                  <a:ln>
                    <a:noFill/>
                  </a:ln>
                  <a:solidFill>
                    <a:schemeClr val="tx1"/>
                  </a:solidFill>
                  <a:effectLst/>
                  <a:latin typeface="Arial" pitchFamily="34" charset="0"/>
                </a:endParaRPr>
              </a:p>
            </p:txBody>
          </p:sp>
          <p:sp>
            <p:nvSpPr>
              <p:cNvPr id="66" name="Line 30"/>
              <p:cNvSpPr>
                <a:spLocks noChangeShapeType="1"/>
              </p:cNvSpPr>
              <p:nvPr/>
            </p:nvSpPr>
            <p:spPr bwMode="auto">
              <a:xfrm flipV="1">
                <a:off x="2968626"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7" name="Line 31"/>
              <p:cNvSpPr>
                <a:spLocks noChangeShapeType="1"/>
              </p:cNvSpPr>
              <p:nvPr/>
            </p:nvSpPr>
            <p:spPr bwMode="auto">
              <a:xfrm flipV="1">
                <a:off x="3457576"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68" name="Line 32"/>
              <p:cNvSpPr>
                <a:spLocks noChangeShapeType="1"/>
              </p:cNvSpPr>
              <p:nvPr/>
            </p:nvSpPr>
            <p:spPr bwMode="auto">
              <a:xfrm flipV="1">
                <a:off x="3946526"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0" name="Line 33"/>
              <p:cNvSpPr>
                <a:spLocks noChangeShapeType="1"/>
              </p:cNvSpPr>
              <p:nvPr/>
            </p:nvSpPr>
            <p:spPr bwMode="auto">
              <a:xfrm flipV="1">
                <a:off x="4435476"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2" name="Line 34"/>
              <p:cNvSpPr>
                <a:spLocks noChangeShapeType="1"/>
              </p:cNvSpPr>
              <p:nvPr/>
            </p:nvSpPr>
            <p:spPr bwMode="auto">
              <a:xfrm flipV="1">
                <a:off x="4926013"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3" name="Line 35"/>
              <p:cNvSpPr>
                <a:spLocks noChangeShapeType="1"/>
              </p:cNvSpPr>
              <p:nvPr/>
            </p:nvSpPr>
            <p:spPr bwMode="auto">
              <a:xfrm flipV="1">
                <a:off x="5414963"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4" name="Line 36"/>
              <p:cNvSpPr>
                <a:spLocks noChangeShapeType="1"/>
              </p:cNvSpPr>
              <p:nvPr/>
            </p:nvSpPr>
            <p:spPr bwMode="auto">
              <a:xfrm flipV="1">
                <a:off x="5900738"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5" name="Line 37"/>
              <p:cNvSpPr>
                <a:spLocks noChangeShapeType="1"/>
              </p:cNvSpPr>
              <p:nvPr/>
            </p:nvSpPr>
            <p:spPr bwMode="auto">
              <a:xfrm flipV="1">
                <a:off x="6391276" y="3741738"/>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6" name="Line 38"/>
              <p:cNvSpPr>
                <a:spLocks noChangeShapeType="1"/>
              </p:cNvSpPr>
              <p:nvPr/>
            </p:nvSpPr>
            <p:spPr bwMode="auto">
              <a:xfrm flipH="1">
                <a:off x="2968626" y="3741738"/>
                <a:ext cx="3422650"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7" name="Rectangle 39"/>
              <p:cNvSpPr>
                <a:spLocks noChangeArrowheads="1"/>
              </p:cNvSpPr>
              <p:nvPr/>
            </p:nvSpPr>
            <p:spPr bwMode="auto">
              <a:xfrm>
                <a:off x="3005138" y="3475038"/>
                <a:ext cx="415925" cy="26670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8" name="Rectangle 40"/>
              <p:cNvSpPr>
                <a:spLocks noChangeArrowheads="1"/>
              </p:cNvSpPr>
              <p:nvPr/>
            </p:nvSpPr>
            <p:spPr bwMode="auto">
              <a:xfrm>
                <a:off x="3005138" y="3152775"/>
                <a:ext cx="415925" cy="322263"/>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79" name="Rectangle 41"/>
              <p:cNvSpPr>
                <a:spLocks noChangeArrowheads="1"/>
              </p:cNvSpPr>
              <p:nvPr/>
            </p:nvSpPr>
            <p:spPr bwMode="auto">
              <a:xfrm>
                <a:off x="3005138" y="2779713"/>
                <a:ext cx="415925" cy="373063"/>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0" name="Rectangle 42"/>
              <p:cNvSpPr>
                <a:spLocks noChangeArrowheads="1"/>
              </p:cNvSpPr>
              <p:nvPr/>
            </p:nvSpPr>
            <p:spPr bwMode="auto">
              <a:xfrm>
                <a:off x="3495676" y="3382963"/>
                <a:ext cx="414338" cy="358775"/>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1" name="Rectangle 43"/>
              <p:cNvSpPr>
                <a:spLocks noChangeArrowheads="1"/>
              </p:cNvSpPr>
              <p:nvPr/>
            </p:nvSpPr>
            <p:spPr bwMode="auto">
              <a:xfrm>
                <a:off x="3495676" y="3060700"/>
                <a:ext cx="414338" cy="322263"/>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2" name="Rectangle 44"/>
              <p:cNvSpPr>
                <a:spLocks noChangeArrowheads="1"/>
              </p:cNvSpPr>
              <p:nvPr/>
            </p:nvSpPr>
            <p:spPr bwMode="auto">
              <a:xfrm>
                <a:off x="3495676" y="2627313"/>
                <a:ext cx="414338" cy="433388"/>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3" name="Rectangle 45"/>
              <p:cNvSpPr>
                <a:spLocks noChangeArrowheads="1"/>
              </p:cNvSpPr>
              <p:nvPr/>
            </p:nvSpPr>
            <p:spPr bwMode="auto">
              <a:xfrm>
                <a:off x="3983038" y="3402013"/>
                <a:ext cx="415925" cy="339725"/>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4" name="Rectangle 46"/>
              <p:cNvSpPr>
                <a:spLocks noChangeArrowheads="1"/>
              </p:cNvSpPr>
              <p:nvPr/>
            </p:nvSpPr>
            <p:spPr bwMode="auto">
              <a:xfrm>
                <a:off x="3983038" y="3049588"/>
                <a:ext cx="415925" cy="352425"/>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5" name="Rectangle 47"/>
              <p:cNvSpPr>
                <a:spLocks noChangeArrowheads="1"/>
              </p:cNvSpPr>
              <p:nvPr/>
            </p:nvSpPr>
            <p:spPr bwMode="auto">
              <a:xfrm>
                <a:off x="3983038" y="2511425"/>
                <a:ext cx="415925" cy="538163"/>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6" name="Rectangle 48"/>
              <p:cNvSpPr>
                <a:spLocks noChangeArrowheads="1"/>
              </p:cNvSpPr>
              <p:nvPr/>
            </p:nvSpPr>
            <p:spPr bwMode="auto">
              <a:xfrm>
                <a:off x="4471988" y="3341688"/>
                <a:ext cx="417513" cy="400050"/>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7" name="Rectangle 49"/>
              <p:cNvSpPr>
                <a:spLocks noChangeArrowheads="1"/>
              </p:cNvSpPr>
              <p:nvPr/>
            </p:nvSpPr>
            <p:spPr bwMode="auto">
              <a:xfrm>
                <a:off x="4471988" y="2928938"/>
                <a:ext cx="417513" cy="41275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8" name="Rectangle 50"/>
              <p:cNvSpPr>
                <a:spLocks noChangeArrowheads="1"/>
              </p:cNvSpPr>
              <p:nvPr/>
            </p:nvSpPr>
            <p:spPr bwMode="auto">
              <a:xfrm>
                <a:off x="4471988" y="2466975"/>
                <a:ext cx="417513" cy="461963"/>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9" name="Rectangle 51"/>
              <p:cNvSpPr>
                <a:spLocks noChangeArrowheads="1"/>
              </p:cNvSpPr>
              <p:nvPr/>
            </p:nvSpPr>
            <p:spPr bwMode="auto">
              <a:xfrm>
                <a:off x="4962526" y="3244850"/>
                <a:ext cx="414338" cy="496888"/>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0" name="Rectangle 52"/>
              <p:cNvSpPr>
                <a:spLocks noChangeArrowheads="1"/>
              </p:cNvSpPr>
              <p:nvPr/>
            </p:nvSpPr>
            <p:spPr bwMode="auto">
              <a:xfrm>
                <a:off x="4962526" y="2727325"/>
                <a:ext cx="414338" cy="517525"/>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1" name="Rectangle 53"/>
              <p:cNvSpPr>
                <a:spLocks noChangeArrowheads="1"/>
              </p:cNvSpPr>
              <p:nvPr/>
            </p:nvSpPr>
            <p:spPr bwMode="auto">
              <a:xfrm>
                <a:off x="4962526" y="2089150"/>
                <a:ext cx="414338" cy="638175"/>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2" name="Rectangle 54"/>
              <p:cNvSpPr>
                <a:spLocks noChangeArrowheads="1"/>
              </p:cNvSpPr>
              <p:nvPr/>
            </p:nvSpPr>
            <p:spPr bwMode="auto">
              <a:xfrm>
                <a:off x="5451476" y="3051175"/>
                <a:ext cx="412750" cy="69056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3" name="Rectangle 55"/>
              <p:cNvSpPr>
                <a:spLocks noChangeArrowheads="1"/>
              </p:cNvSpPr>
              <p:nvPr/>
            </p:nvSpPr>
            <p:spPr bwMode="auto">
              <a:xfrm>
                <a:off x="5451476" y="2459038"/>
                <a:ext cx="412750" cy="592138"/>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4" name="Rectangle 56"/>
              <p:cNvSpPr>
                <a:spLocks noChangeArrowheads="1"/>
              </p:cNvSpPr>
              <p:nvPr/>
            </p:nvSpPr>
            <p:spPr bwMode="auto">
              <a:xfrm>
                <a:off x="5451476" y="1863725"/>
                <a:ext cx="412750" cy="595313"/>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95" name="Rectangle 57"/>
              <p:cNvSpPr>
                <a:spLocks noChangeArrowheads="1"/>
              </p:cNvSpPr>
              <p:nvPr/>
            </p:nvSpPr>
            <p:spPr bwMode="auto">
              <a:xfrm>
                <a:off x="5937251" y="2968625"/>
                <a:ext cx="417513" cy="773113"/>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632" name="Rectangle 58"/>
              <p:cNvSpPr>
                <a:spLocks noChangeArrowheads="1"/>
              </p:cNvSpPr>
              <p:nvPr/>
            </p:nvSpPr>
            <p:spPr bwMode="auto">
              <a:xfrm>
                <a:off x="5937251" y="2324100"/>
                <a:ext cx="417513" cy="644525"/>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633" name="Rectangle 59"/>
              <p:cNvSpPr>
                <a:spLocks noChangeArrowheads="1"/>
              </p:cNvSpPr>
              <p:nvPr/>
            </p:nvSpPr>
            <p:spPr bwMode="auto">
              <a:xfrm>
                <a:off x="3116263" y="352583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188</a:t>
                </a:r>
                <a:endParaRPr kumimoji="0" lang="de-DE" sz="1800" b="0" i="0" u="none" strike="noStrike" cap="none" normalizeH="0" baseline="0" smtClean="0">
                  <a:ln>
                    <a:noFill/>
                  </a:ln>
                  <a:solidFill>
                    <a:schemeClr val="tx1"/>
                  </a:solidFill>
                  <a:effectLst/>
                  <a:latin typeface="Arial" pitchFamily="34" charset="0"/>
                </a:endParaRPr>
              </a:p>
            </p:txBody>
          </p:sp>
          <p:sp>
            <p:nvSpPr>
              <p:cNvPr id="69634" name="Rectangle 60"/>
              <p:cNvSpPr>
                <a:spLocks noChangeArrowheads="1"/>
              </p:cNvSpPr>
              <p:nvPr/>
            </p:nvSpPr>
            <p:spPr bwMode="auto">
              <a:xfrm>
                <a:off x="3116263" y="3230563"/>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227</a:t>
                </a:r>
                <a:endParaRPr kumimoji="0" lang="de-DE" sz="1800" b="0" i="0" u="none" strike="noStrike" cap="none" normalizeH="0" baseline="0" smtClean="0">
                  <a:ln>
                    <a:noFill/>
                  </a:ln>
                  <a:solidFill>
                    <a:schemeClr val="tx1"/>
                  </a:solidFill>
                  <a:effectLst/>
                  <a:latin typeface="Arial" pitchFamily="34" charset="0"/>
                </a:endParaRPr>
              </a:p>
            </p:txBody>
          </p:sp>
          <p:sp>
            <p:nvSpPr>
              <p:cNvPr id="69636" name="Rectangle 61"/>
              <p:cNvSpPr>
                <a:spLocks noChangeArrowheads="1"/>
              </p:cNvSpPr>
              <p:nvPr/>
            </p:nvSpPr>
            <p:spPr bwMode="auto">
              <a:xfrm>
                <a:off x="3116263" y="288290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000000"/>
                    </a:solidFill>
                    <a:effectLst/>
                    <a:latin typeface="Calibri" pitchFamily="34" charset="0"/>
                  </a:rPr>
                  <a:t>264</a:t>
                </a:r>
                <a:endParaRPr kumimoji="0" lang="de-DE" sz="1800" b="0" i="0" u="none" strike="noStrike" cap="none" normalizeH="0" baseline="0" smtClean="0">
                  <a:ln>
                    <a:noFill/>
                  </a:ln>
                  <a:solidFill>
                    <a:schemeClr val="tx1"/>
                  </a:solidFill>
                  <a:effectLst/>
                  <a:latin typeface="Arial" pitchFamily="34" charset="0"/>
                </a:endParaRPr>
              </a:p>
            </p:txBody>
          </p:sp>
          <p:sp>
            <p:nvSpPr>
              <p:cNvPr id="69637" name="Rectangle 62"/>
              <p:cNvSpPr>
                <a:spLocks noChangeArrowheads="1"/>
              </p:cNvSpPr>
              <p:nvPr/>
            </p:nvSpPr>
            <p:spPr bwMode="auto">
              <a:xfrm>
                <a:off x="3606801" y="348138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252</a:t>
                </a:r>
                <a:endParaRPr kumimoji="0" lang="de-DE" sz="1800" b="0" i="0" u="none" strike="noStrike" cap="none" normalizeH="0" baseline="0" smtClean="0">
                  <a:ln>
                    <a:noFill/>
                  </a:ln>
                  <a:solidFill>
                    <a:schemeClr val="tx1"/>
                  </a:solidFill>
                  <a:effectLst/>
                  <a:latin typeface="Arial" pitchFamily="34" charset="0"/>
                </a:endParaRPr>
              </a:p>
            </p:txBody>
          </p:sp>
          <p:sp>
            <p:nvSpPr>
              <p:cNvPr id="69638" name="Rectangle 63"/>
              <p:cNvSpPr>
                <a:spLocks noChangeArrowheads="1"/>
              </p:cNvSpPr>
              <p:nvPr/>
            </p:nvSpPr>
            <p:spPr bwMode="auto">
              <a:xfrm>
                <a:off x="3606801" y="3140075"/>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228</a:t>
                </a:r>
                <a:endParaRPr kumimoji="0" lang="de-DE" sz="1800" b="0" i="0" u="none" strike="noStrike" cap="none" normalizeH="0" baseline="0" smtClean="0">
                  <a:ln>
                    <a:noFill/>
                  </a:ln>
                  <a:solidFill>
                    <a:schemeClr val="tx1"/>
                  </a:solidFill>
                  <a:effectLst/>
                  <a:latin typeface="Arial" pitchFamily="34" charset="0"/>
                </a:endParaRPr>
              </a:p>
            </p:txBody>
          </p:sp>
          <p:sp>
            <p:nvSpPr>
              <p:cNvPr id="69639" name="Rectangle 64"/>
              <p:cNvSpPr>
                <a:spLocks noChangeArrowheads="1"/>
              </p:cNvSpPr>
              <p:nvPr/>
            </p:nvSpPr>
            <p:spPr bwMode="auto">
              <a:xfrm>
                <a:off x="3606801" y="276225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000000"/>
                    </a:solidFill>
                    <a:effectLst/>
                    <a:latin typeface="Calibri" pitchFamily="34" charset="0"/>
                  </a:rPr>
                  <a:t>306</a:t>
                </a:r>
                <a:endParaRPr kumimoji="0" lang="de-DE" sz="1800" b="0" i="0" u="none" strike="noStrike" cap="none" normalizeH="0" baseline="0" smtClean="0">
                  <a:ln>
                    <a:noFill/>
                  </a:ln>
                  <a:solidFill>
                    <a:schemeClr val="tx1"/>
                  </a:solidFill>
                  <a:effectLst/>
                  <a:latin typeface="Arial" pitchFamily="34" charset="0"/>
                </a:endParaRPr>
              </a:p>
            </p:txBody>
          </p:sp>
          <p:sp>
            <p:nvSpPr>
              <p:cNvPr id="69640" name="Rectangle 65"/>
              <p:cNvSpPr>
                <a:spLocks noChangeArrowheads="1"/>
              </p:cNvSpPr>
              <p:nvPr/>
            </p:nvSpPr>
            <p:spPr bwMode="auto">
              <a:xfrm>
                <a:off x="4095751" y="3489325"/>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239</a:t>
                </a:r>
                <a:endParaRPr kumimoji="0" lang="de-DE" sz="1800" b="0" i="0" u="none" strike="noStrike" cap="none" normalizeH="0" baseline="0" smtClean="0">
                  <a:ln>
                    <a:noFill/>
                  </a:ln>
                  <a:solidFill>
                    <a:schemeClr val="tx1"/>
                  </a:solidFill>
                  <a:effectLst/>
                  <a:latin typeface="Arial" pitchFamily="34" charset="0"/>
                </a:endParaRPr>
              </a:p>
            </p:txBody>
          </p:sp>
          <p:sp>
            <p:nvSpPr>
              <p:cNvPr id="69641" name="Rectangle 66"/>
              <p:cNvSpPr>
                <a:spLocks noChangeArrowheads="1"/>
              </p:cNvSpPr>
              <p:nvPr/>
            </p:nvSpPr>
            <p:spPr bwMode="auto">
              <a:xfrm>
                <a:off x="4095751" y="314325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249</a:t>
                </a:r>
                <a:endParaRPr kumimoji="0" lang="de-DE" sz="1800" b="0" i="0" u="none" strike="noStrike" cap="none" normalizeH="0" baseline="0" smtClean="0">
                  <a:ln>
                    <a:noFill/>
                  </a:ln>
                  <a:solidFill>
                    <a:schemeClr val="tx1"/>
                  </a:solidFill>
                  <a:effectLst/>
                  <a:latin typeface="Arial" pitchFamily="34" charset="0"/>
                </a:endParaRPr>
              </a:p>
            </p:txBody>
          </p:sp>
          <p:sp>
            <p:nvSpPr>
              <p:cNvPr id="69642" name="Rectangle 67"/>
              <p:cNvSpPr>
                <a:spLocks noChangeArrowheads="1"/>
              </p:cNvSpPr>
              <p:nvPr/>
            </p:nvSpPr>
            <p:spPr bwMode="auto">
              <a:xfrm>
                <a:off x="4095751" y="269875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000000"/>
                    </a:solidFill>
                    <a:effectLst/>
                    <a:latin typeface="Calibri" pitchFamily="34" charset="0"/>
                  </a:rPr>
                  <a:t>380</a:t>
                </a:r>
                <a:endParaRPr kumimoji="0" lang="de-DE" sz="1800" b="0" i="0" u="none" strike="noStrike" cap="none" normalizeH="0" baseline="0" smtClean="0">
                  <a:ln>
                    <a:noFill/>
                  </a:ln>
                  <a:solidFill>
                    <a:schemeClr val="tx1"/>
                  </a:solidFill>
                  <a:effectLst/>
                  <a:latin typeface="Arial" pitchFamily="34" charset="0"/>
                </a:endParaRPr>
              </a:p>
            </p:txBody>
          </p:sp>
          <p:sp>
            <p:nvSpPr>
              <p:cNvPr id="69643" name="Rectangle 68"/>
              <p:cNvSpPr>
                <a:spLocks noChangeArrowheads="1"/>
              </p:cNvSpPr>
              <p:nvPr/>
            </p:nvSpPr>
            <p:spPr bwMode="auto">
              <a:xfrm>
                <a:off x="4584701" y="346075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281</a:t>
                </a:r>
                <a:endParaRPr kumimoji="0" lang="de-DE" sz="1800" b="0" i="0" u="none" strike="noStrike" cap="none" normalizeH="0" baseline="0" smtClean="0">
                  <a:ln>
                    <a:noFill/>
                  </a:ln>
                  <a:solidFill>
                    <a:schemeClr val="tx1"/>
                  </a:solidFill>
                  <a:effectLst/>
                  <a:latin typeface="Arial" pitchFamily="34" charset="0"/>
                </a:endParaRPr>
              </a:p>
            </p:txBody>
          </p:sp>
          <p:sp>
            <p:nvSpPr>
              <p:cNvPr id="69644" name="Rectangle 69"/>
              <p:cNvSpPr>
                <a:spLocks noChangeArrowheads="1"/>
              </p:cNvSpPr>
              <p:nvPr/>
            </p:nvSpPr>
            <p:spPr bwMode="auto">
              <a:xfrm>
                <a:off x="4584701" y="3052763"/>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292</a:t>
                </a:r>
                <a:endParaRPr kumimoji="0" lang="de-DE" sz="1800" b="0" i="0" u="none" strike="noStrike" cap="none" normalizeH="0" baseline="0" smtClean="0">
                  <a:ln>
                    <a:noFill/>
                  </a:ln>
                  <a:solidFill>
                    <a:schemeClr val="tx1"/>
                  </a:solidFill>
                  <a:effectLst/>
                  <a:latin typeface="Arial" pitchFamily="34" charset="0"/>
                </a:endParaRPr>
              </a:p>
            </p:txBody>
          </p:sp>
          <p:sp>
            <p:nvSpPr>
              <p:cNvPr id="69645" name="Rectangle 70"/>
              <p:cNvSpPr>
                <a:spLocks noChangeArrowheads="1"/>
              </p:cNvSpPr>
              <p:nvPr/>
            </p:nvSpPr>
            <p:spPr bwMode="auto">
              <a:xfrm>
                <a:off x="4584701" y="261620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000000"/>
                    </a:solidFill>
                    <a:effectLst/>
                    <a:latin typeface="Calibri" pitchFamily="34" charset="0"/>
                  </a:rPr>
                  <a:t>327</a:t>
                </a:r>
                <a:endParaRPr kumimoji="0" lang="de-DE" sz="1800" b="0" i="0" u="none" strike="noStrike" cap="none" normalizeH="0" baseline="0" smtClean="0">
                  <a:ln>
                    <a:noFill/>
                  </a:ln>
                  <a:solidFill>
                    <a:schemeClr val="tx1"/>
                  </a:solidFill>
                  <a:effectLst/>
                  <a:latin typeface="Arial" pitchFamily="34" charset="0"/>
                </a:endParaRPr>
              </a:p>
            </p:txBody>
          </p:sp>
          <p:sp>
            <p:nvSpPr>
              <p:cNvPr id="69646" name="Rectangle 71"/>
              <p:cNvSpPr>
                <a:spLocks noChangeArrowheads="1"/>
              </p:cNvSpPr>
              <p:nvPr/>
            </p:nvSpPr>
            <p:spPr bwMode="auto">
              <a:xfrm>
                <a:off x="5073651" y="341153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350</a:t>
                </a:r>
                <a:endParaRPr kumimoji="0" lang="de-DE" sz="1800" b="0" i="0" u="none" strike="noStrike" cap="none" normalizeH="0" baseline="0" smtClean="0">
                  <a:ln>
                    <a:noFill/>
                  </a:ln>
                  <a:solidFill>
                    <a:schemeClr val="tx1"/>
                  </a:solidFill>
                  <a:effectLst/>
                  <a:latin typeface="Arial" pitchFamily="34" charset="0"/>
                </a:endParaRPr>
              </a:p>
            </p:txBody>
          </p:sp>
          <p:sp>
            <p:nvSpPr>
              <p:cNvPr id="69647" name="Rectangle 72"/>
              <p:cNvSpPr>
                <a:spLocks noChangeArrowheads="1"/>
              </p:cNvSpPr>
              <p:nvPr/>
            </p:nvSpPr>
            <p:spPr bwMode="auto">
              <a:xfrm>
                <a:off x="5073651" y="290353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366</a:t>
                </a:r>
                <a:endParaRPr kumimoji="0" lang="de-DE" sz="1800" b="0" i="0" u="none" strike="noStrike" cap="none" normalizeH="0" baseline="0" smtClean="0">
                  <a:ln>
                    <a:noFill/>
                  </a:ln>
                  <a:solidFill>
                    <a:schemeClr val="tx1"/>
                  </a:solidFill>
                  <a:effectLst/>
                  <a:latin typeface="Arial" pitchFamily="34" charset="0"/>
                </a:endParaRPr>
              </a:p>
            </p:txBody>
          </p:sp>
          <p:sp>
            <p:nvSpPr>
              <p:cNvPr id="69648" name="Rectangle 73"/>
              <p:cNvSpPr>
                <a:spLocks noChangeArrowheads="1"/>
              </p:cNvSpPr>
              <p:nvPr/>
            </p:nvSpPr>
            <p:spPr bwMode="auto">
              <a:xfrm>
                <a:off x="5073651" y="232568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000000"/>
                    </a:solidFill>
                    <a:effectLst/>
                    <a:latin typeface="Calibri" pitchFamily="34" charset="0"/>
                  </a:rPr>
                  <a:t>450</a:t>
                </a:r>
                <a:endParaRPr kumimoji="0" lang="de-DE" sz="1800" b="0" i="0" u="none" strike="noStrike" cap="none" normalizeH="0" baseline="0" smtClean="0">
                  <a:ln>
                    <a:noFill/>
                  </a:ln>
                  <a:solidFill>
                    <a:schemeClr val="tx1"/>
                  </a:solidFill>
                  <a:effectLst/>
                  <a:latin typeface="Arial" pitchFamily="34" charset="0"/>
                </a:endParaRPr>
              </a:p>
            </p:txBody>
          </p:sp>
          <p:sp>
            <p:nvSpPr>
              <p:cNvPr id="69649" name="Rectangle 74"/>
              <p:cNvSpPr>
                <a:spLocks noChangeArrowheads="1"/>
              </p:cNvSpPr>
              <p:nvPr/>
            </p:nvSpPr>
            <p:spPr bwMode="auto">
              <a:xfrm>
                <a:off x="5561013" y="331470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487</a:t>
                </a:r>
                <a:endParaRPr kumimoji="0" lang="de-DE" sz="1800" b="0" i="0" u="none" strike="noStrike" cap="none" normalizeH="0" baseline="0" smtClean="0">
                  <a:ln>
                    <a:noFill/>
                  </a:ln>
                  <a:solidFill>
                    <a:schemeClr val="tx1"/>
                  </a:solidFill>
                  <a:effectLst/>
                  <a:latin typeface="Arial" pitchFamily="34" charset="0"/>
                </a:endParaRPr>
              </a:p>
            </p:txBody>
          </p:sp>
          <p:sp>
            <p:nvSpPr>
              <p:cNvPr id="69650" name="Rectangle 75"/>
              <p:cNvSpPr>
                <a:spLocks noChangeArrowheads="1"/>
              </p:cNvSpPr>
              <p:nvPr/>
            </p:nvSpPr>
            <p:spPr bwMode="auto">
              <a:xfrm>
                <a:off x="5561013" y="2673350"/>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418</a:t>
                </a:r>
                <a:endParaRPr kumimoji="0" lang="de-DE" sz="1800" b="0" i="0" u="none" strike="noStrike" cap="none" normalizeH="0" baseline="0" smtClean="0">
                  <a:ln>
                    <a:noFill/>
                  </a:ln>
                  <a:solidFill>
                    <a:schemeClr val="tx1"/>
                  </a:solidFill>
                  <a:effectLst/>
                  <a:latin typeface="Arial" pitchFamily="34" charset="0"/>
                </a:endParaRPr>
              </a:p>
            </p:txBody>
          </p:sp>
          <p:sp>
            <p:nvSpPr>
              <p:cNvPr id="69651" name="Rectangle 76"/>
              <p:cNvSpPr>
                <a:spLocks noChangeArrowheads="1"/>
              </p:cNvSpPr>
              <p:nvPr/>
            </p:nvSpPr>
            <p:spPr bwMode="auto">
              <a:xfrm>
                <a:off x="5561013" y="207803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000000"/>
                    </a:solidFill>
                    <a:effectLst/>
                    <a:latin typeface="Calibri" pitchFamily="34" charset="0"/>
                  </a:rPr>
                  <a:t>420</a:t>
                </a:r>
                <a:endParaRPr kumimoji="0" lang="de-DE" sz="1800" b="0" i="0" u="none" strike="noStrike" cap="none" normalizeH="0" baseline="0" smtClean="0">
                  <a:ln>
                    <a:noFill/>
                  </a:ln>
                  <a:solidFill>
                    <a:schemeClr val="tx1"/>
                  </a:solidFill>
                  <a:effectLst/>
                  <a:latin typeface="Arial" pitchFamily="34" charset="0"/>
                </a:endParaRPr>
              </a:p>
            </p:txBody>
          </p:sp>
          <p:sp>
            <p:nvSpPr>
              <p:cNvPr id="69652" name="Rectangle 77"/>
              <p:cNvSpPr>
                <a:spLocks noChangeArrowheads="1"/>
              </p:cNvSpPr>
              <p:nvPr/>
            </p:nvSpPr>
            <p:spPr bwMode="auto">
              <a:xfrm>
                <a:off x="6051551" y="3271838"/>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545</a:t>
                </a:r>
                <a:endParaRPr kumimoji="0" lang="de-DE" sz="1800" b="0" i="0" u="none" strike="noStrike" cap="none" normalizeH="0" baseline="0" smtClean="0">
                  <a:ln>
                    <a:noFill/>
                  </a:ln>
                  <a:solidFill>
                    <a:schemeClr val="tx1"/>
                  </a:solidFill>
                  <a:effectLst/>
                  <a:latin typeface="Arial" pitchFamily="34" charset="0"/>
                </a:endParaRPr>
              </a:p>
            </p:txBody>
          </p:sp>
          <p:sp>
            <p:nvSpPr>
              <p:cNvPr id="69653" name="Rectangle 78"/>
              <p:cNvSpPr>
                <a:spLocks noChangeArrowheads="1"/>
              </p:cNvSpPr>
              <p:nvPr/>
            </p:nvSpPr>
            <p:spPr bwMode="auto">
              <a:xfrm>
                <a:off x="6051551" y="2563813"/>
                <a:ext cx="261938" cy="18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000" b="0" i="0" u="none" strike="noStrike" cap="none" normalizeH="0" baseline="0" smtClean="0">
                    <a:ln>
                      <a:noFill/>
                    </a:ln>
                    <a:solidFill>
                      <a:srgbClr val="FFFFFF"/>
                    </a:solidFill>
                    <a:effectLst/>
                    <a:latin typeface="Calibri" pitchFamily="34" charset="0"/>
                  </a:rPr>
                  <a:t>456</a:t>
                </a:r>
                <a:endParaRPr kumimoji="0" lang="de-DE" sz="1800" b="0" i="0" u="none" strike="noStrike" cap="none" normalizeH="0" baseline="0" smtClean="0">
                  <a:ln>
                    <a:noFill/>
                  </a:ln>
                  <a:solidFill>
                    <a:schemeClr val="tx1"/>
                  </a:solidFill>
                  <a:effectLst/>
                  <a:latin typeface="Arial" pitchFamily="34" charset="0"/>
                </a:endParaRPr>
              </a:p>
            </p:txBody>
          </p:sp>
        </p:grpSp>
        <p:grpSp>
          <p:nvGrpSpPr>
            <p:cNvPr id="69662" name="Gruppieren 69661"/>
            <p:cNvGrpSpPr/>
            <p:nvPr/>
          </p:nvGrpSpPr>
          <p:grpSpPr>
            <a:xfrm>
              <a:off x="1649413" y="3940175"/>
              <a:ext cx="3584686" cy="755194"/>
              <a:chOff x="3144838" y="4330700"/>
              <a:chExt cx="3584686" cy="755194"/>
            </a:xfrm>
          </p:grpSpPr>
          <p:sp>
            <p:nvSpPr>
              <p:cNvPr id="69654" name="Rectangle 79"/>
              <p:cNvSpPr>
                <a:spLocks noChangeArrowheads="1"/>
              </p:cNvSpPr>
              <p:nvPr/>
            </p:nvSpPr>
            <p:spPr bwMode="auto">
              <a:xfrm>
                <a:off x="3144838" y="4878388"/>
                <a:ext cx="431800" cy="193675"/>
              </a:xfrm>
              <a:prstGeom prst="rect">
                <a:avLst/>
              </a:prstGeom>
              <a:solidFill>
                <a:srgbClr val="5F5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655" name="Rectangle 80"/>
              <p:cNvSpPr>
                <a:spLocks noChangeArrowheads="1"/>
              </p:cNvSpPr>
              <p:nvPr/>
            </p:nvSpPr>
            <p:spPr bwMode="auto">
              <a:xfrm>
                <a:off x="3684588" y="4870450"/>
                <a:ext cx="1762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BMWi, </a:t>
                </a:r>
                <a:r>
                  <a:rPr kumimoji="0" lang="de-DE" sz="1400" b="0" i="0" u="none" strike="noStrike" cap="none" normalizeH="0" baseline="0" dirty="0" err="1" smtClean="0">
                    <a:ln>
                      <a:noFill/>
                    </a:ln>
                    <a:solidFill>
                      <a:srgbClr val="000000"/>
                    </a:solidFill>
                    <a:effectLst/>
                    <a:latin typeface="Calibri" pitchFamily="34" charset="0"/>
                  </a:rPr>
                  <a:t>technology</a:t>
                </a:r>
                <a:r>
                  <a:rPr kumimoji="0" lang="de-DE" sz="1400" b="0" i="0" u="none" strike="noStrike" cap="none" normalizeH="0" dirty="0" smtClean="0">
                    <a:ln>
                      <a:noFill/>
                    </a:ln>
                    <a:solidFill>
                      <a:srgbClr val="000000"/>
                    </a:solidFill>
                    <a:effectLst/>
                    <a:latin typeface="Calibri" pitchFamily="34" charset="0"/>
                  </a:rPr>
                  <a:t> open</a:t>
                </a:r>
                <a:endParaRPr kumimoji="0" lang="de-DE" sz="1800" b="0" i="0" u="none" strike="noStrike" cap="none" normalizeH="0" baseline="0" dirty="0" smtClean="0">
                  <a:ln>
                    <a:noFill/>
                  </a:ln>
                  <a:solidFill>
                    <a:schemeClr val="tx1"/>
                  </a:solidFill>
                  <a:effectLst/>
                  <a:latin typeface="Arial" pitchFamily="34" charset="0"/>
                </a:endParaRPr>
              </a:p>
            </p:txBody>
          </p:sp>
          <p:sp>
            <p:nvSpPr>
              <p:cNvPr id="69656" name="Rectangle 81"/>
              <p:cNvSpPr>
                <a:spLocks noChangeArrowheads="1"/>
              </p:cNvSpPr>
              <p:nvPr/>
            </p:nvSpPr>
            <p:spPr bwMode="auto">
              <a:xfrm>
                <a:off x="3144838" y="4608513"/>
                <a:ext cx="431800" cy="195263"/>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657" name="Rectangle 82"/>
              <p:cNvSpPr>
                <a:spLocks noChangeArrowheads="1"/>
              </p:cNvSpPr>
              <p:nvPr/>
            </p:nvSpPr>
            <p:spPr bwMode="auto">
              <a:xfrm>
                <a:off x="3684588" y="4600575"/>
                <a:ext cx="30449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Federal </a:t>
                </a:r>
                <a:r>
                  <a:rPr kumimoji="0" lang="de-DE" sz="1400" b="0" i="0" u="none" strike="noStrike" cap="none" normalizeH="0" baseline="0" dirty="0" err="1" smtClean="0">
                    <a:ln>
                      <a:noFill/>
                    </a:ln>
                    <a:solidFill>
                      <a:srgbClr val="000000"/>
                    </a:solidFill>
                    <a:effectLst/>
                    <a:latin typeface="Calibri" pitchFamily="34" charset="0"/>
                  </a:rPr>
                  <a:t>government</a:t>
                </a:r>
                <a:r>
                  <a:rPr kumimoji="0" lang="de-DE" sz="1400" b="0" i="0" u="none" strike="noStrike" cap="none" normalizeH="0" baseline="0" dirty="0" smtClean="0">
                    <a:ln>
                      <a:noFill/>
                    </a:ln>
                    <a:solidFill>
                      <a:srgbClr val="000000"/>
                    </a:solidFill>
                    <a:effectLst/>
                    <a:latin typeface="Calibri" pitchFamily="34" charset="0"/>
                  </a:rPr>
                  <a:t>, </a:t>
                </a:r>
                <a:r>
                  <a:rPr kumimoji="0" lang="de-DE" sz="1400" b="0" i="0" u="none" strike="noStrike" cap="none" normalizeH="0" baseline="0" dirty="0" err="1" smtClean="0">
                    <a:ln>
                      <a:noFill/>
                    </a:ln>
                    <a:solidFill>
                      <a:srgbClr val="000000"/>
                    </a:solidFill>
                    <a:effectLst/>
                    <a:latin typeface="Calibri" pitchFamily="34" charset="0"/>
                  </a:rPr>
                  <a:t>technology</a:t>
                </a:r>
                <a:r>
                  <a:rPr kumimoji="0" lang="de-DE" sz="1400" b="0" i="0" u="none" strike="noStrike" cap="none" normalizeH="0" dirty="0" smtClean="0">
                    <a:ln>
                      <a:noFill/>
                    </a:ln>
                    <a:solidFill>
                      <a:srgbClr val="000000"/>
                    </a:solidFill>
                    <a:effectLst/>
                    <a:latin typeface="Calibri" pitchFamily="34" charset="0"/>
                  </a:rPr>
                  <a:t> </a:t>
                </a:r>
                <a:r>
                  <a:rPr kumimoji="0" lang="de-DE" sz="1400" b="0" i="0" u="none" strike="noStrike" cap="none" normalizeH="0" dirty="0" err="1" smtClean="0">
                    <a:ln>
                      <a:noFill/>
                    </a:ln>
                    <a:solidFill>
                      <a:srgbClr val="000000"/>
                    </a:solidFill>
                    <a:effectLst/>
                    <a:latin typeface="Calibri" pitchFamily="34" charset="0"/>
                  </a:rPr>
                  <a:t>specific</a:t>
                </a:r>
                <a:endParaRPr kumimoji="0" lang="de-DE" sz="1800" b="0" i="0" u="none" strike="noStrike" cap="none" normalizeH="0" baseline="0" dirty="0" smtClean="0">
                  <a:ln>
                    <a:noFill/>
                  </a:ln>
                  <a:solidFill>
                    <a:schemeClr val="tx1"/>
                  </a:solidFill>
                  <a:effectLst/>
                  <a:latin typeface="Arial" pitchFamily="34" charset="0"/>
                </a:endParaRPr>
              </a:p>
            </p:txBody>
          </p:sp>
          <p:sp>
            <p:nvSpPr>
              <p:cNvPr id="69658" name="Rectangle 83"/>
              <p:cNvSpPr>
                <a:spLocks noChangeArrowheads="1"/>
              </p:cNvSpPr>
              <p:nvPr/>
            </p:nvSpPr>
            <p:spPr bwMode="auto">
              <a:xfrm>
                <a:off x="3144838" y="4338638"/>
                <a:ext cx="431800" cy="193675"/>
              </a:xfrm>
              <a:prstGeom prst="rect">
                <a:avLst/>
              </a:prstGeom>
              <a:solidFill>
                <a:srgbClr val="9F9F9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69659" name="Rectangle 84"/>
              <p:cNvSpPr>
                <a:spLocks noChangeArrowheads="1"/>
              </p:cNvSpPr>
              <p:nvPr/>
            </p:nvSpPr>
            <p:spPr bwMode="auto">
              <a:xfrm>
                <a:off x="3684588" y="4330700"/>
                <a:ext cx="151227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States, </a:t>
                </a:r>
                <a:r>
                  <a:rPr kumimoji="0" lang="de-DE" sz="1400" b="0" i="0" u="none" strike="noStrike" cap="none" normalizeH="0" baseline="0" dirty="0" err="1" smtClean="0">
                    <a:ln>
                      <a:noFill/>
                    </a:ln>
                    <a:solidFill>
                      <a:srgbClr val="000000"/>
                    </a:solidFill>
                    <a:effectLst/>
                    <a:latin typeface="Calibri" pitchFamily="34" charset="0"/>
                  </a:rPr>
                  <a:t>to</a:t>
                </a:r>
                <a:r>
                  <a:rPr kumimoji="0" lang="de-DE" sz="1400" b="0" i="0" u="none" strike="noStrike" cap="none" normalizeH="0" baseline="0" dirty="0" smtClean="0">
                    <a:ln>
                      <a:noFill/>
                    </a:ln>
                    <a:solidFill>
                      <a:srgbClr val="000000"/>
                    </a:solidFill>
                    <a:effectLst/>
                    <a:latin typeface="Calibri" pitchFamily="34" charset="0"/>
                  </a:rPr>
                  <a:t> </a:t>
                </a:r>
                <a:r>
                  <a:rPr kumimoji="0" lang="de-DE" sz="1400" b="0" i="0" u="none" strike="noStrike" cap="none" normalizeH="0" baseline="0" dirty="0" err="1" smtClean="0">
                    <a:ln>
                      <a:noFill/>
                    </a:ln>
                    <a:solidFill>
                      <a:srgbClr val="000000"/>
                    </a:solidFill>
                    <a:effectLst/>
                    <a:latin typeface="Calibri" pitchFamily="34" charset="0"/>
                  </a:rPr>
                  <a:t>companies</a:t>
                </a:r>
                <a:endParaRPr kumimoji="0" lang="de-DE" sz="1800" b="0" i="0" u="none" strike="noStrike" cap="none" normalizeH="0" baseline="0" dirty="0" smtClean="0">
                  <a:ln>
                    <a:noFill/>
                  </a:ln>
                  <a:solidFill>
                    <a:schemeClr val="tx1"/>
                  </a:solidFill>
                  <a:effectLst/>
                  <a:latin typeface="Arial" pitchFamily="34" charset="0"/>
                </a:endParaRPr>
              </a:p>
            </p:txBody>
          </p:sp>
          <p:sp>
            <p:nvSpPr>
              <p:cNvPr id="69660" name="Rectangle 85"/>
              <p:cNvSpPr>
                <a:spLocks noChangeArrowheads="1"/>
              </p:cNvSpPr>
              <p:nvPr/>
            </p:nvSpPr>
            <p:spPr bwMode="auto">
              <a:xfrm>
                <a:off x="5180014" y="4330700"/>
                <a:ext cx="60883"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de-DE" sz="900" dirty="0">
                    <a:solidFill>
                      <a:srgbClr val="000000"/>
                    </a:solidFill>
                    <a:latin typeface="Calibri" pitchFamily="34" charset="0"/>
                  </a:rPr>
                  <a:t>2</a:t>
                </a:r>
                <a:endParaRPr kumimoji="0" lang="de-DE" sz="1800" b="0" i="0" u="none" strike="noStrike" cap="none" normalizeH="0" baseline="0" dirty="0" smtClean="0">
                  <a:ln>
                    <a:noFill/>
                  </a:ln>
                  <a:solidFill>
                    <a:schemeClr val="tx1"/>
                  </a:solidFill>
                  <a:effectLst/>
                  <a:latin typeface="Arial" pitchFamily="34" charset="0"/>
                </a:endParaRPr>
              </a:p>
            </p:txBody>
          </p:sp>
        </p:grpSp>
      </p:grpSp>
      <p:sp>
        <p:nvSpPr>
          <p:cNvPr id="96" name="Textfeld 95"/>
          <p:cNvSpPr txBox="1"/>
          <p:nvPr/>
        </p:nvSpPr>
        <p:spPr>
          <a:xfrm>
            <a:off x="5801473" y="1773237"/>
            <a:ext cx="2437651" cy="2893100"/>
          </a:xfrm>
          <a:prstGeom prst="rect">
            <a:avLst/>
          </a:prstGeom>
          <a:noFill/>
        </p:spPr>
        <p:txBody>
          <a:bodyPr wrap="square" rtlCol="0">
            <a:spAutoFit/>
          </a:bodyPr>
          <a:lstStyle/>
          <a:p>
            <a:pPr>
              <a:spcAft>
                <a:spcPts val="600"/>
              </a:spcAft>
              <a:buClr>
                <a:srgbClr val="00786B"/>
              </a:buClr>
              <a:buSzPct val="150000"/>
            </a:pPr>
            <a:r>
              <a:rPr lang="en-US" b="1" dirty="0" smtClean="0">
                <a:latin typeface="+mj-lt"/>
              </a:rPr>
              <a:t>Funding by the states   </a:t>
            </a:r>
          </a:p>
          <a:p>
            <a:pPr marL="285750" indent="-285750">
              <a:spcAft>
                <a:spcPts val="600"/>
              </a:spcAft>
              <a:buClr>
                <a:srgbClr val="00786B"/>
              </a:buClr>
              <a:buSzPct val="150000"/>
              <a:buFont typeface="Arial" pitchFamily="34" charset="0"/>
              <a:buChar char="•"/>
            </a:pPr>
            <a:r>
              <a:rPr lang="en-US" dirty="0" smtClean="0">
                <a:latin typeface="+mj-lt"/>
              </a:rPr>
              <a:t>One third of  the funding by the states</a:t>
            </a:r>
          </a:p>
          <a:p>
            <a:pPr marL="285750" indent="-285750">
              <a:spcAft>
                <a:spcPts val="600"/>
              </a:spcAft>
              <a:buClr>
                <a:srgbClr val="00786B"/>
              </a:buClr>
              <a:buSzPct val="150000"/>
              <a:buFont typeface="Arial" pitchFamily="34" charset="0"/>
              <a:buChar char="•"/>
            </a:pPr>
            <a:r>
              <a:rPr lang="en-US" dirty="0" smtClean="0">
                <a:latin typeface="+mj-lt"/>
              </a:rPr>
              <a:t>Number of programs has increased</a:t>
            </a:r>
          </a:p>
          <a:p>
            <a:pPr marL="285750" indent="-285750">
              <a:spcAft>
                <a:spcPts val="600"/>
              </a:spcAft>
              <a:buClr>
                <a:srgbClr val="00786B"/>
              </a:buClr>
              <a:buSzPct val="150000"/>
              <a:buFont typeface="Arial" pitchFamily="34" charset="0"/>
              <a:buChar char="•"/>
            </a:pPr>
            <a:r>
              <a:rPr lang="en-US" dirty="0" smtClean="0">
                <a:latin typeface="+mj-lt"/>
              </a:rPr>
              <a:t>Co financed by EFRE and ESF </a:t>
            </a:r>
          </a:p>
          <a:p>
            <a:pPr marL="285750" indent="-285750">
              <a:spcAft>
                <a:spcPts val="600"/>
              </a:spcAft>
              <a:buClr>
                <a:srgbClr val="00786B"/>
              </a:buClr>
              <a:buSzPct val="150000"/>
              <a:buFont typeface="Arial" pitchFamily="34" charset="0"/>
              <a:buChar char="•"/>
            </a:pPr>
            <a:r>
              <a:rPr lang="en-US" dirty="0" smtClean="0">
                <a:latin typeface="+mj-lt"/>
              </a:rPr>
              <a:t>Future financing unclear</a:t>
            </a:r>
          </a:p>
        </p:txBody>
      </p:sp>
    </p:spTree>
    <p:extLst>
      <p:ext uri="{BB962C8B-B14F-4D97-AF65-F5344CB8AC3E}">
        <p14:creationId xmlns:p14="http://schemas.microsoft.com/office/powerpoint/2010/main" val="2155628631"/>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333746" cy="461665"/>
          </a:xfrm>
          <a:prstGeom prst="rect">
            <a:avLst/>
          </a:prstGeom>
          <a:noFill/>
        </p:spPr>
        <p:txBody>
          <a:bodyPr wrap="none" rtlCol="0">
            <a:spAutoFit/>
          </a:bodyPr>
          <a:lstStyle/>
          <a:p>
            <a:r>
              <a:rPr lang="de-DE" sz="2400" b="1" dirty="0" smtClean="0">
                <a:solidFill>
                  <a:schemeClr val="bg1"/>
                </a:solidFill>
              </a:rPr>
              <a:t>2</a:t>
            </a:r>
          </a:p>
        </p:txBody>
      </p:sp>
      <p:sp>
        <p:nvSpPr>
          <p:cNvPr id="5" name="Textfeld 4"/>
          <p:cNvSpPr txBox="1"/>
          <p:nvPr/>
        </p:nvSpPr>
        <p:spPr>
          <a:xfrm>
            <a:off x="1172316" y="1775279"/>
            <a:ext cx="7776812" cy="1785104"/>
          </a:xfrm>
          <a:prstGeom prst="rect">
            <a:avLst/>
          </a:prstGeom>
          <a:noFill/>
        </p:spPr>
        <p:txBody>
          <a:bodyPr wrap="square" rtlCol="0">
            <a:spAutoFit/>
          </a:bodyPr>
          <a:lstStyle/>
          <a:p>
            <a:pPr>
              <a:spcAft>
                <a:spcPts val="1200"/>
              </a:spcAft>
              <a:buClr>
                <a:srgbClr val="00786B"/>
              </a:buClr>
              <a:buSzPct val="150000"/>
            </a:pPr>
            <a:endParaRPr lang="de-DE" sz="2000" dirty="0" smtClean="0">
              <a:latin typeface="+mj-lt"/>
            </a:endParaRPr>
          </a:p>
          <a:p>
            <a:pPr>
              <a:spcAft>
                <a:spcPts val="1200"/>
              </a:spcAft>
              <a:buClr>
                <a:srgbClr val="00786B"/>
              </a:buClr>
              <a:buSzPct val="150000"/>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174878" cy="707886"/>
          </a:xfrm>
          <a:prstGeom prst="rect">
            <a:avLst/>
          </a:prstGeom>
          <a:noFill/>
        </p:spPr>
        <p:txBody>
          <a:bodyPr wrap="none" rtlCol="0">
            <a:spAutoFit/>
          </a:bodyPr>
          <a:lstStyle/>
          <a:p>
            <a:r>
              <a:rPr lang="en-US" sz="2000" b="1" dirty="0">
                <a:solidFill>
                  <a:schemeClr val="bg1"/>
                </a:solidFill>
              </a:rPr>
              <a:t>R&amp;D and innovation policies of the states</a:t>
            </a:r>
            <a:endParaRPr lang="de-DE" sz="2000" b="1" dirty="0">
              <a:solidFill>
                <a:schemeClr val="bg1"/>
              </a:solidFill>
            </a:endParaRPr>
          </a:p>
          <a:p>
            <a:r>
              <a:rPr lang="en-US" sz="2000" b="1" dirty="0" smtClean="0">
                <a:solidFill>
                  <a:schemeClr val="bg1"/>
                </a:solidFill>
              </a:rPr>
              <a:t> </a:t>
            </a:r>
            <a:endParaRPr lang="de-DE" sz="2000" b="1" dirty="0" smtClean="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24" y="975178"/>
            <a:ext cx="5743576" cy="5303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feld 12"/>
          <p:cNvSpPr txBox="1"/>
          <p:nvPr/>
        </p:nvSpPr>
        <p:spPr>
          <a:xfrm>
            <a:off x="6540500" y="1508130"/>
            <a:ext cx="2408628" cy="4093428"/>
          </a:xfrm>
          <a:prstGeom prst="rect">
            <a:avLst/>
          </a:prstGeom>
          <a:noFill/>
        </p:spPr>
        <p:txBody>
          <a:bodyPr wrap="square" rtlCol="0">
            <a:spAutoFit/>
          </a:bodyPr>
          <a:lstStyle/>
          <a:p>
            <a:pPr>
              <a:spcAft>
                <a:spcPts val="600"/>
              </a:spcAft>
              <a:buClr>
                <a:srgbClr val="00786B"/>
              </a:buClr>
              <a:buSzPct val="150000"/>
            </a:pPr>
            <a:r>
              <a:rPr lang="en-US" sz="2000" dirty="0" smtClean="0">
                <a:latin typeface="+mj-lt"/>
              </a:rPr>
              <a:t>Volume of funding at state level</a:t>
            </a:r>
          </a:p>
          <a:p>
            <a:pPr marL="285750" indent="-285750">
              <a:spcAft>
                <a:spcPts val="600"/>
              </a:spcAft>
              <a:buClr>
                <a:srgbClr val="00786B"/>
              </a:buClr>
              <a:buSzPct val="150000"/>
              <a:buFont typeface="Arial" pitchFamily="34" charset="0"/>
              <a:buChar char="•"/>
            </a:pPr>
            <a:r>
              <a:rPr lang="en-US" sz="2000" dirty="0" smtClean="0">
                <a:latin typeface="+mj-lt"/>
              </a:rPr>
              <a:t>Increased in the last years (2007-2010: 28%), growth however </a:t>
            </a:r>
            <a:r>
              <a:rPr lang="en-US" sz="2000" dirty="0">
                <a:latin typeface="+mj-lt"/>
              </a:rPr>
              <a:t>not continuously</a:t>
            </a:r>
          </a:p>
          <a:p>
            <a:pPr marL="285750" indent="-285750">
              <a:spcAft>
                <a:spcPts val="600"/>
              </a:spcAft>
              <a:buClr>
                <a:srgbClr val="00786B"/>
              </a:buClr>
              <a:buSzPct val="150000"/>
              <a:buFont typeface="Arial" pitchFamily="34" charset="0"/>
              <a:buChar char="•"/>
            </a:pPr>
            <a:r>
              <a:rPr lang="en-US" sz="2000" dirty="0">
                <a:latin typeface="+mj-lt"/>
              </a:rPr>
              <a:t>In strong states funding is low (BW, Bavaria)</a:t>
            </a:r>
          </a:p>
          <a:p>
            <a:pPr marL="285750" indent="-285750">
              <a:spcAft>
                <a:spcPts val="600"/>
              </a:spcAft>
              <a:buClr>
                <a:srgbClr val="00786B"/>
              </a:buClr>
              <a:buSzPct val="150000"/>
              <a:buFont typeface="Arial" pitchFamily="34" charset="0"/>
              <a:buChar char="•"/>
            </a:pPr>
            <a:endParaRPr lang="en-US" sz="2000" dirty="0">
              <a:latin typeface="+mj-lt"/>
            </a:endParaRPr>
          </a:p>
          <a:p>
            <a:pPr marL="285750" indent="-285750">
              <a:spcAft>
                <a:spcPts val="1200"/>
              </a:spcAft>
              <a:buClr>
                <a:srgbClr val="00786B"/>
              </a:buClr>
              <a:buSzPct val="150000"/>
              <a:buFont typeface="Arial" pitchFamily="34" charset="0"/>
              <a:buChar char="•"/>
            </a:pPr>
            <a:endParaRPr lang="en-US" sz="2000" dirty="0" smtClean="0">
              <a:latin typeface="+mj-lt"/>
            </a:endParaRPr>
          </a:p>
        </p:txBody>
      </p:sp>
    </p:spTree>
    <p:extLst>
      <p:ext uri="{BB962C8B-B14F-4D97-AF65-F5344CB8AC3E}">
        <p14:creationId xmlns:p14="http://schemas.microsoft.com/office/powerpoint/2010/main" val="231522013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0-#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extfeld 70"/>
          <p:cNvSpPr txBox="1"/>
          <p:nvPr/>
        </p:nvSpPr>
        <p:spPr>
          <a:xfrm>
            <a:off x="223748" y="957818"/>
            <a:ext cx="7825761" cy="400110"/>
          </a:xfrm>
          <a:prstGeom prst="rect">
            <a:avLst/>
          </a:prstGeom>
          <a:noFill/>
        </p:spPr>
        <p:txBody>
          <a:bodyPr wrap="square" rtlCol="0">
            <a:spAutoFit/>
          </a:bodyPr>
          <a:lstStyle/>
          <a:p>
            <a:pPr>
              <a:buClr>
                <a:srgbClr val="00786B"/>
              </a:buClr>
              <a:buSzPct val="150000"/>
            </a:pPr>
            <a:r>
              <a:rPr lang="de-DE" sz="2000" b="1" dirty="0" smtClean="0">
                <a:solidFill>
                  <a:srgbClr val="00786B"/>
                </a:solidFill>
                <a:latin typeface="+mj-lt"/>
              </a:rPr>
              <a:t>SME, </a:t>
            </a:r>
            <a:r>
              <a:rPr lang="de-DE" sz="2000" b="1" dirty="0" err="1" smtClean="0">
                <a:solidFill>
                  <a:srgbClr val="00786B"/>
                </a:solidFill>
                <a:latin typeface="+mj-lt"/>
              </a:rPr>
              <a:t>which</a:t>
            </a:r>
            <a:r>
              <a:rPr lang="de-DE" sz="2000" b="1" dirty="0" smtClean="0">
                <a:solidFill>
                  <a:srgbClr val="00786B"/>
                </a:solidFill>
                <a:latin typeface="+mj-lt"/>
              </a:rPr>
              <a:t> </a:t>
            </a:r>
            <a:r>
              <a:rPr lang="de-DE" sz="2000" b="1" dirty="0" err="1" smtClean="0">
                <a:solidFill>
                  <a:srgbClr val="00786B"/>
                </a:solidFill>
                <a:latin typeface="+mj-lt"/>
              </a:rPr>
              <a:t>used</a:t>
            </a:r>
            <a:r>
              <a:rPr lang="de-DE" sz="2000" b="1" dirty="0" smtClean="0">
                <a:solidFill>
                  <a:srgbClr val="00786B"/>
                </a:solidFill>
                <a:latin typeface="+mj-lt"/>
              </a:rPr>
              <a:t> 2005 </a:t>
            </a:r>
            <a:r>
              <a:rPr lang="de-DE" sz="2000" b="1" dirty="0" err="1" smtClean="0">
                <a:solidFill>
                  <a:srgbClr val="00786B"/>
                </a:solidFill>
                <a:latin typeface="+mj-lt"/>
              </a:rPr>
              <a:t>to</a:t>
            </a:r>
            <a:r>
              <a:rPr lang="de-DE" sz="2000" b="1" dirty="0" smtClean="0">
                <a:solidFill>
                  <a:srgbClr val="00786B"/>
                </a:solidFill>
                <a:latin typeface="+mj-lt"/>
              </a:rPr>
              <a:t> 2010 R&amp;D </a:t>
            </a:r>
            <a:r>
              <a:rPr lang="de-DE" sz="2000" b="1" dirty="0" err="1" smtClean="0">
                <a:solidFill>
                  <a:srgbClr val="00786B"/>
                </a:solidFill>
                <a:latin typeface="+mj-lt"/>
              </a:rPr>
              <a:t>and</a:t>
            </a:r>
            <a:r>
              <a:rPr lang="de-DE" sz="2000" b="1" dirty="0" smtClean="0">
                <a:solidFill>
                  <a:srgbClr val="00786B"/>
                </a:solidFill>
                <a:latin typeface="+mj-lt"/>
              </a:rPr>
              <a:t> </a:t>
            </a:r>
            <a:r>
              <a:rPr lang="de-DE" sz="2000" b="1" dirty="0" err="1" smtClean="0">
                <a:solidFill>
                  <a:srgbClr val="00786B"/>
                </a:solidFill>
                <a:latin typeface="+mj-lt"/>
              </a:rPr>
              <a:t>innovation</a:t>
            </a:r>
            <a:r>
              <a:rPr lang="de-DE" sz="2000" b="1" dirty="0" smtClean="0">
                <a:solidFill>
                  <a:srgbClr val="00786B"/>
                </a:solidFill>
                <a:latin typeface="+mj-lt"/>
              </a:rPr>
              <a:t> </a:t>
            </a:r>
            <a:r>
              <a:rPr lang="de-DE" sz="2000" b="1" dirty="0" err="1" smtClean="0">
                <a:solidFill>
                  <a:srgbClr val="00786B"/>
                </a:solidFill>
                <a:latin typeface="+mj-lt"/>
              </a:rPr>
              <a:t>funding</a:t>
            </a:r>
            <a:r>
              <a:rPr lang="de-DE" sz="2000" b="1" dirty="0" smtClean="0">
                <a:solidFill>
                  <a:srgbClr val="00786B"/>
                </a:solidFill>
                <a:latin typeface="+mj-lt"/>
              </a:rPr>
              <a:t> (%)</a:t>
            </a:r>
          </a:p>
        </p:txBody>
      </p:sp>
      <p:sp>
        <p:nvSpPr>
          <p:cNvPr id="72" name="Textfeld 71"/>
          <p:cNvSpPr txBox="1"/>
          <p:nvPr/>
        </p:nvSpPr>
        <p:spPr>
          <a:xfrm>
            <a:off x="1204554" y="345148"/>
            <a:ext cx="5174878" cy="400110"/>
          </a:xfrm>
          <a:prstGeom prst="rect">
            <a:avLst/>
          </a:prstGeom>
          <a:noFill/>
        </p:spPr>
        <p:txBody>
          <a:bodyPr wrap="none" rtlCol="0">
            <a:spAutoFit/>
          </a:bodyPr>
          <a:lstStyle/>
          <a:p>
            <a:r>
              <a:rPr lang="en-US" sz="2000" b="1" dirty="0">
                <a:solidFill>
                  <a:schemeClr val="bg1"/>
                </a:solidFill>
              </a:rPr>
              <a:t>R&amp;D and innovation policies of the states</a:t>
            </a:r>
            <a:endParaRPr lang="de-DE" sz="2000" b="1" dirty="0">
              <a:solidFill>
                <a:schemeClr val="bg1"/>
              </a:solidFill>
            </a:endParaRPr>
          </a:p>
        </p:txBody>
      </p:sp>
      <p:sp>
        <p:nvSpPr>
          <p:cNvPr id="73" name="Textfeld 72"/>
          <p:cNvSpPr txBox="1"/>
          <p:nvPr/>
        </p:nvSpPr>
        <p:spPr>
          <a:xfrm>
            <a:off x="518744" y="298948"/>
            <a:ext cx="346570" cy="461665"/>
          </a:xfrm>
          <a:prstGeom prst="rect">
            <a:avLst/>
          </a:prstGeom>
          <a:noFill/>
        </p:spPr>
        <p:txBody>
          <a:bodyPr wrap="none" rtlCol="0">
            <a:spAutoFit/>
          </a:bodyPr>
          <a:lstStyle/>
          <a:p>
            <a:r>
              <a:rPr lang="de-DE" sz="2400" b="1" dirty="0" smtClean="0">
                <a:solidFill>
                  <a:schemeClr val="bg1"/>
                </a:solidFill>
              </a:rPr>
              <a:t>2</a:t>
            </a:r>
          </a:p>
        </p:txBody>
      </p:sp>
      <p:sp>
        <p:nvSpPr>
          <p:cNvPr id="10" name="Textfeld 9"/>
          <p:cNvSpPr txBox="1"/>
          <p:nvPr/>
        </p:nvSpPr>
        <p:spPr>
          <a:xfrm>
            <a:off x="6134849" y="2148873"/>
            <a:ext cx="2691651" cy="3370153"/>
          </a:xfrm>
          <a:prstGeom prst="rect">
            <a:avLst/>
          </a:prstGeom>
          <a:noFill/>
        </p:spPr>
        <p:txBody>
          <a:bodyPr wrap="square" rtlCol="0">
            <a:spAutoFit/>
          </a:bodyPr>
          <a:lstStyle/>
          <a:p>
            <a:pPr>
              <a:spcAft>
                <a:spcPts val="600"/>
              </a:spcAft>
              <a:buClr>
                <a:srgbClr val="00786B"/>
              </a:buClr>
              <a:buSzPct val="150000"/>
            </a:pPr>
            <a:r>
              <a:rPr lang="en-US" sz="2000" dirty="0" smtClean="0">
                <a:latin typeface="+mj-lt"/>
              </a:rPr>
              <a:t>The R&amp;D and innovation policy from the company perspective:</a:t>
            </a:r>
          </a:p>
          <a:p>
            <a:pPr marL="285750" indent="-285750">
              <a:spcAft>
                <a:spcPts val="600"/>
              </a:spcAft>
              <a:buClr>
                <a:srgbClr val="00786B"/>
              </a:buClr>
              <a:buSzPct val="150000"/>
              <a:buFont typeface="Arial" pitchFamily="34" charset="0"/>
              <a:buChar char="•"/>
            </a:pPr>
            <a:r>
              <a:rPr lang="en-US" sz="2000" dirty="0" smtClean="0">
                <a:latin typeface="+mj-lt"/>
              </a:rPr>
              <a:t>Technology open programs are widely used</a:t>
            </a:r>
          </a:p>
          <a:p>
            <a:pPr marL="285750" indent="-285750">
              <a:spcAft>
                <a:spcPts val="600"/>
              </a:spcAft>
              <a:buClr>
                <a:srgbClr val="00786B"/>
              </a:buClr>
              <a:buSzPct val="150000"/>
              <a:buFont typeface="Arial" pitchFamily="34" charset="0"/>
              <a:buChar char="•"/>
            </a:pPr>
            <a:r>
              <a:rPr lang="en-US" sz="2000" dirty="0" smtClean="0">
                <a:latin typeface="+mj-lt"/>
              </a:rPr>
              <a:t>State programs play a secondary role</a:t>
            </a:r>
          </a:p>
          <a:p>
            <a:pPr marL="800100" lvl="1" indent="-342900">
              <a:buClr>
                <a:srgbClr val="00786B"/>
              </a:buClr>
              <a:buSzPct val="150000"/>
              <a:buFont typeface="Arial" pitchFamily="34" charset="0"/>
              <a:buChar char="•"/>
            </a:pPr>
            <a:endParaRPr lang="en-US" dirty="0" smtClean="0">
              <a:latin typeface="+mj-lt"/>
            </a:endParaRPr>
          </a:p>
        </p:txBody>
      </p:sp>
      <p:sp>
        <p:nvSpPr>
          <p:cNvPr id="3" name="Textfeld 2"/>
          <p:cNvSpPr txBox="1"/>
          <p:nvPr/>
        </p:nvSpPr>
        <p:spPr>
          <a:xfrm>
            <a:off x="338831" y="6078569"/>
            <a:ext cx="3843745" cy="276999"/>
          </a:xfrm>
          <a:prstGeom prst="rect">
            <a:avLst/>
          </a:prstGeom>
          <a:noFill/>
        </p:spPr>
        <p:txBody>
          <a:bodyPr wrap="none" rtlCol="0">
            <a:spAutoFit/>
          </a:bodyPr>
          <a:lstStyle/>
          <a:p>
            <a:r>
              <a:rPr lang="de-DE" sz="1200" dirty="0" smtClean="0">
                <a:latin typeface="+mj-lt"/>
              </a:rPr>
              <a:t>N = 3.010, Source: Survey </a:t>
            </a:r>
            <a:r>
              <a:rPr lang="de-DE" sz="1200" dirty="0" err="1" smtClean="0">
                <a:latin typeface="+mj-lt"/>
              </a:rPr>
              <a:t>conducted</a:t>
            </a:r>
            <a:r>
              <a:rPr lang="de-DE" sz="1200" dirty="0" smtClean="0">
                <a:latin typeface="+mj-lt"/>
              </a:rPr>
              <a:t> </a:t>
            </a:r>
            <a:r>
              <a:rPr lang="de-DE" sz="1200" dirty="0" err="1" smtClean="0">
                <a:latin typeface="+mj-lt"/>
              </a:rPr>
              <a:t>by</a:t>
            </a:r>
            <a:r>
              <a:rPr lang="de-DE" sz="1200" dirty="0" smtClean="0">
                <a:latin typeface="+mj-lt"/>
              </a:rPr>
              <a:t>  DIW Berlin 2011.</a:t>
            </a:r>
          </a:p>
        </p:txBody>
      </p:sp>
      <p:grpSp>
        <p:nvGrpSpPr>
          <p:cNvPr id="4115" name="Gruppieren 4114"/>
          <p:cNvGrpSpPr/>
          <p:nvPr/>
        </p:nvGrpSpPr>
        <p:grpSpPr>
          <a:xfrm>
            <a:off x="290513" y="1407274"/>
            <a:ext cx="5089525" cy="4729163"/>
            <a:chOff x="290513" y="1397000"/>
            <a:chExt cx="5089525" cy="4729163"/>
          </a:xfrm>
        </p:grpSpPr>
        <p:sp>
          <p:nvSpPr>
            <p:cNvPr id="7" name="AutoShape 6"/>
            <p:cNvSpPr>
              <a:spLocks noChangeAspect="1" noChangeArrowheads="1" noTextEdit="1"/>
            </p:cNvSpPr>
            <p:nvPr/>
          </p:nvSpPr>
          <p:spPr bwMode="auto">
            <a:xfrm>
              <a:off x="290513" y="1397000"/>
              <a:ext cx="5089525" cy="470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8" name="Line 8"/>
            <p:cNvSpPr>
              <a:spLocks noChangeShapeType="1"/>
            </p:cNvSpPr>
            <p:nvPr/>
          </p:nvSpPr>
          <p:spPr bwMode="auto">
            <a:xfrm>
              <a:off x="3209926" y="1401763"/>
              <a:ext cx="0" cy="432435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 name="Line 9"/>
            <p:cNvSpPr>
              <a:spLocks noChangeShapeType="1"/>
            </p:cNvSpPr>
            <p:nvPr/>
          </p:nvSpPr>
          <p:spPr bwMode="auto">
            <a:xfrm flipV="1">
              <a:off x="3209926" y="5726113"/>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2" name="Rectangle 10"/>
            <p:cNvSpPr>
              <a:spLocks noChangeArrowheads="1"/>
            </p:cNvSpPr>
            <p:nvPr/>
          </p:nvSpPr>
          <p:spPr bwMode="auto">
            <a:xfrm>
              <a:off x="3165476" y="5861050"/>
              <a:ext cx="18256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0</a:t>
              </a:r>
              <a:endParaRPr kumimoji="0" lang="de-DE" sz="1800" b="0" i="0" u="none" strike="noStrike" cap="none" normalizeH="0" baseline="0" smtClean="0">
                <a:ln>
                  <a:noFill/>
                </a:ln>
                <a:solidFill>
                  <a:schemeClr val="tx1"/>
                </a:solidFill>
                <a:effectLst/>
                <a:latin typeface="Arial" pitchFamily="34" charset="0"/>
              </a:endParaRPr>
            </a:p>
          </p:txBody>
        </p:sp>
        <p:sp>
          <p:nvSpPr>
            <p:cNvPr id="13" name="Line 11"/>
            <p:cNvSpPr>
              <a:spLocks noChangeShapeType="1"/>
            </p:cNvSpPr>
            <p:nvPr/>
          </p:nvSpPr>
          <p:spPr bwMode="auto">
            <a:xfrm>
              <a:off x="3702051" y="1401763"/>
              <a:ext cx="0" cy="432435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4" name="Line 12"/>
            <p:cNvSpPr>
              <a:spLocks noChangeShapeType="1"/>
            </p:cNvSpPr>
            <p:nvPr/>
          </p:nvSpPr>
          <p:spPr bwMode="auto">
            <a:xfrm flipV="1">
              <a:off x="3702051" y="5726113"/>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5" name="Rectangle 13"/>
            <p:cNvSpPr>
              <a:spLocks noChangeArrowheads="1"/>
            </p:cNvSpPr>
            <p:nvPr/>
          </p:nvSpPr>
          <p:spPr bwMode="auto">
            <a:xfrm>
              <a:off x="3611563" y="5861050"/>
              <a:ext cx="2730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20</a:t>
              </a:r>
              <a:endParaRPr kumimoji="0" lang="de-DE" sz="1800" b="0" i="0" u="none" strike="noStrike" cap="none" normalizeH="0" baseline="0" smtClean="0">
                <a:ln>
                  <a:noFill/>
                </a:ln>
                <a:solidFill>
                  <a:schemeClr val="tx1"/>
                </a:solidFill>
                <a:effectLst/>
                <a:latin typeface="Arial" pitchFamily="34" charset="0"/>
              </a:endParaRPr>
            </a:p>
          </p:txBody>
        </p:sp>
        <p:sp>
          <p:nvSpPr>
            <p:cNvPr id="16" name="Line 14"/>
            <p:cNvSpPr>
              <a:spLocks noChangeShapeType="1"/>
            </p:cNvSpPr>
            <p:nvPr/>
          </p:nvSpPr>
          <p:spPr bwMode="auto">
            <a:xfrm>
              <a:off x="4191001" y="1401763"/>
              <a:ext cx="0" cy="432435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7" name="Line 15"/>
            <p:cNvSpPr>
              <a:spLocks noChangeShapeType="1"/>
            </p:cNvSpPr>
            <p:nvPr/>
          </p:nvSpPr>
          <p:spPr bwMode="auto">
            <a:xfrm flipV="1">
              <a:off x="4191001" y="5726113"/>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18" name="Rectangle 16"/>
            <p:cNvSpPr>
              <a:spLocks noChangeArrowheads="1"/>
            </p:cNvSpPr>
            <p:nvPr/>
          </p:nvSpPr>
          <p:spPr bwMode="auto">
            <a:xfrm>
              <a:off x="4102101" y="5861050"/>
              <a:ext cx="2730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40</a:t>
              </a:r>
              <a:endParaRPr kumimoji="0" lang="de-DE" sz="1800" b="0" i="0" u="none" strike="noStrike" cap="none" normalizeH="0" baseline="0" smtClean="0">
                <a:ln>
                  <a:noFill/>
                </a:ln>
                <a:solidFill>
                  <a:schemeClr val="tx1"/>
                </a:solidFill>
                <a:effectLst/>
                <a:latin typeface="Arial" pitchFamily="34" charset="0"/>
              </a:endParaRPr>
            </a:p>
          </p:txBody>
        </p:sp>
        <p:sp>
          <p:nvSpPr>
            <p:cNvPr id="19" name="Line 17"/>
            <p:cNvSpPr>
              <a:spLocks noChangeShapeType="1"/>
            </p:cNvSpPr>
            <p:nvPr/>
          </p:nvSpPr>
          <p:spPr bwMode="auto">
            <a:xfrm>
              <a:off x="4683126" y="1401763"/>
              <a:ext cx="0" cy="432435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0" name="Line 18"/>
            <p:cNvSpPr>
              <a:spLocks noChangeShapeType="1"/>
            </p:cNvSpPr>
            <p:nvPr/>
          </p:nvSpPr>
          <p:spPr bwMode="auto">
            <a:xfrm flipV="1">
              <a:off x="4683126" y="5726113"/>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1" name="Rectangle 19"/>
            <p:cNvSpPr>
              <a:spLocks noChangeArrowheads="1"/>
            </p:cNvSpPr>
            <p:nvPr/>
          </p:nvSpPr>
          <p:spPr bwMode="auto">
            <a:xfrm>
              <a:off x="4594226" y="5861050"/>
              <a:ext cx="2730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60</a:t>
              </a:r>
              <a:endParaRPr kumimoji="0" lang="de-DE" sz="1800" b="0" i="0" u="none" strike="noStrike" cap="none" normalizeH="0" baseline="0" smtClean="0">
                <a:ln>
                  <a:noFill/>
                </a:ln>
                <a:solidFill>
                  <a:schemeClr val="tx1"/>
                </a:solidFill>
                <a:effectLst/>
                <a:latin typeface="Arial" pitchFamily="34" charset="0"/>
              </a:endParaRPr>
            </a:p>
          </p:txBody>
        </p:sp>
        <p:sp>
          <p:nvSpPr>
            <p:cNvPr id="22" name="Line 20"/>
            <p:cNvSpPr>
              <a:spLocks noChangeShapeType="1"/>
            </p:cNvSpPr>
            <p:nvPr/>
          </p:nvSpPr>
          <p:spPr bwMode="auto">
            <a:xfrm>
              <a:off x="5173663" y="1401763"/>
              <a:ext cx="0" cy="4324350"/>
            </a:xfrm>
            <a:prstGeom prst="line">
              <a:avLst/>
            </a:prstGeom>
            <a:noFill/>
            <a:ln w="2">
              <a:solidFill>
                <a:srgbClr val="7F7F7F"/>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3" name="Line 21"/>
            <p:cNvSpPr>
              <a:spLocks noChangeShapeType="1"/>
            </p:cNvSpPr>
            <p:nvPr/>
          </p:nvSpPr>
          <p:spPr bwMode="auto">
            <a:xfrm flipV="1">
              <a:off x="5173663" y="5726113"/>
              <a:ext cx="0" cy="71438"/>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4" name="Rectangle 22"/>
            <p:cNvSpPr>
              <a:spLocks noChangeArrowheads="1"/>
            </p:cNvSpPr>
            <p:nvPr/>
          </p:nvSpPr>
          <p:spPr bwMode="auto">
            <a:xfrm>
              <a:off x="5084763" y="5861050"/>
              <a:ext cx="27305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80</a:t>
              </a:r>
              <a:endParaRPr kumimoji="0" lang="de-DE" sz="1800" b="0" i="0" u="none" strike="noStrike" cap="none" normalizeH="0" baseline="0" smtClean="0">
                <a:ln>
                  <a:noFill/>
                </a:ln>
                <a:solidFill>
                  <a:schemeClr val="tx1"/>
                </a:solidFill>
                <a:effectLst/>
                <a:latin typeface="Arial" pitchFamily="34" charset="0"/>
              </a:endParaRPr>
            </a:p>
          </p:txBody>
        </p:sp>
        <p:sp>
          <p:nvSpPr>
            <p:cNvPr id="25" name="Line 23"/>
            <p:cNvSpPr>
              <a:spLocks noChangeShapeType="1"/>
            </p:cNvSpPr>
            <p:nvPr/>
          </p:nvSpPr>
          <p:spPr bwMode="auto">
            <a:xfrm>
              <a:off x="3209926" y="1401763"/>
              <a:ext cx="0" cy="4324350"/>
            </a:xfrm>
            <a:prstGeom prst="line">
              <a:avLst/>
            </a:prstGeom>
            <a:noFill/>
            <a:ln w="7">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26" name="Rectangle 24"/>
            <p:cNvSpPr>
              <a:spLocks noChangeArrowheads="1"/>
            </p:cNvSpPr>
            <p:nvPr/>
          </p:nvSpPr>
          <p:spPr bwMode="auto">
            <a:xfrm>
              <a:off x="315913" y="1412875"/>
              <a:ext cx="197002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Technology</a:t>
              </a:r>
              <a:r>
                <a:rPr kumimoji="0" lang="de-DE" sz="1400" b="0" i="0" u="none" strike="noStrike" cap="none" normalizeH="0" dirty="0" smtClean="0">
                  <a:ln>
                    <a:noFill/>
                  </a:ln>
                  <a:solidFill>
                    <a:srgbClr val="000000"/>
                  </a:solidFill>
                  <a:effectLst/>
                  <a:latin typeface="Calibri" pitchFamily="34" charset="0"/>
                </a:rPr>
                <a:t> open </a:t>
              </a:r>
              <a:r>
                <a:rPr kumimoji="0" lang="de-DE" sz="1400" b="0" i="0" u="none" strike="noStrike" cap="none" normalizeH="0" dirty="0" err="1" smtClean="0">
                  <a:ln>
                    <a:noFill/>
                  </a:ln>
                  <a:solidFill>
                    <a:srgbClr val="000000"/>
                  </a:solidFill>
                  <a:effectLst/>
                  <a:latin typeface="Calibri" pitchFamily="34" charset="0"/>
                </a:rPr>
                <a:t>programs</a:t>
              </a:r>
              <a:endParaRPr kumimoji="0" lang="de-DE" sz="1800" b="0" i="0" u="none" strike="noStrike" cap="none" normalizeH="0" baseline="0" dirty="0" smtClean="0">
                <a:ln>
                  <a:noFill/>
                </a:ln>
                <a:solidFill>
                  <a:schemeClr val="tx1"/>
                </a:solidFill>
                <a:effectLst/>
                <a:latin typeface="Arial" pitchFamily="34" charset="0"/>
              </a:endParaRPr>
            </a:p>
          </p:txBody>
        </p:sp>
        <p:sp>
          <p:nvSpPr>
            <p:cNvPr id="27" name="Rectangle 25"/>
            <p:cNvSpPr>
              <a:spLocks noChangeArrowheads="1"/>
            </p:cNvSpPr>
            <p:nvPr/>
          </p:nvSpPr>
          <p:spPr bwMode="auto">
            <a:xfrm>
              <a:off x="315913" y="1666875"/>
              <a:ext cx="191808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ZIM-SOLO, INNO-WATT </a:t>
              </a:r>
              <a:endParaRPr kumimoji="0" lang="de-DE" sz="1800" b="0" i="0" u="none" strike="noStrike" cap="none" normalizeH="0" baseline="0" dirty="0" smtClean="0">
                <a:ln>
                  <a:noFill/>
                </a:ln>
                <a:solidFill>
                  <a:schemeClr val="tx1"/>
                </a:solidFill>
                <a:effectLst/>
                <a:latin typeface="Arial" pitchFamily="34" charset="0"/>
              </a:endParaRPr>
            </a:p>
          </p:txBody>
        </p:sp>
        <p:sp>
          <p:nvSpPr>
            <p:cNvPr id="28" name="Rectangle 26"/>
            <p:cNvSpPr>
              <a:spLocks noChangeArrowheads="1"/>
            </p:cNvSpPr>
            <p:nvPr/>
          </p:nvSpPr>
          <p:spPr bwMode="auto">
            <a:xfrm>
              <a:off x="315913" y="1922463"/>
              <a:ext cx="23241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ZIM-KOOP bzw. PRO INNO II</a:t>
              </a:r>
              <a:endParaRPr kumimoji="0" lang="de-DE" sz="1800" b="0" i="0" u="none" strike="noStrike" cap="none" normalizeH="0" baseline="0" dirty="0" smtClean="0">
                <a:ln>
                  <a:noFill/>
                </a:ln>
                <a:solidFill>
                  <a:schemeClr val="tx1"/>
                </a:solidFill>
                <a:effectLst/>
                <a:latin typeface="Arial" pitchFamily="34" charset="0"/>
              </a:endParaRPr>
            </a:p>
          </p:txBody>
        </p:sp>
        <p:sp>
          <p:nvSpPr>
            <p:cNvPr id="29" name="Rectangle 27"/>
            <p:cNvSpPr>
              <a:spLocks noChangeArrowheads="1"/>
            </p:cNvSpPr>
            <p:nvPr/>
          </p:nvSpPr>
          <p:spPr bwMode="auto">
            <a:xfrm>
              <a:off x="315913" y="2178050"/>
              <a:ext cx="193873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INNO-KOM-Ost </a:t>
              </a:r>
              <a:r>
                <a:rPr kumimoji="0" lang="de-DE" sz="1400" b="0" i="0" u="none" strike="noStrike" cap="none" normalizeH="0" baseline="0" dirty="0" err="1" smtClean="0">
                  <a:ln>
                    <a:noFill/>
                  </a:ln>
                  <a:solidFill>
                    <a:srgbClr val="000000"/>
                  </a:solidFill>
                  <a:effectLst/>
                  <a:latin typeface="Calibri" pitchFamily="34" charset="0"/>
                </a:rPr>
                <a:t>and</a:t>
              </a:r>
              <a:r>
                <a:rPr kumimoji="0" lang="de-DE" sz="1400" b="0" i="0" u="none" strike="noStrike" cap="none" normalizeH="0" baseline="0" dirty="0" smtClean="0">
                  <a:ln>
                    <a:noFill/>
                  </a:ln>
                  <a:solidFill>
                    <a:srgbClr val="000000"/>
                  </a:solidFill>
                  <a:effectLst/>
                  <a:latin typeface="Calibri" pitchFamily="34" charset="0"/>
                </a:rPr>
                <a:t> IVF</a:t>
              </a:r>
              <a:endParaRPr kumimoji="0" lang="de-DE" sz="1800" b="0" i="0" u="none" strike="noStrike" cap="none" normalizeH="0" baseline="0" dirty="0" smtClean="0">
                <a:ln>
                  <a:noFill/>
                </a:ln>
                <a:solidFill>
                  <a:schemeClr val="tx1"/>
                </a:solidFill>
                <a:effectLst/>
                <a:latin typeface="Arial" pitchFamily="34" charset="0"/>
              </a:endParaRPr>
            </a:p>
          </p:txBody>
        </p:sp>
        <p:sp>
          <p:nvSpPr>
            <p:cNvPr id="30" name="Rectangle 28"/>
            <p:cNvSpPr>
              <a:spLocks noChangeArrowheads="1"/>
            </p:cNvSpPr>
            <p:nvPr/>
          </p:nvSpPr>
          <p:spPr bwMode="auto">
            <a:xfrm>
              <a:off x="315913" y="2432050"/>
              <a:ext cx="125284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KfW-</a:t>
              </a:r>
              <a:r>
                <a:rPr lang="de-DE" sz="1400" dirty="0" err="1">
                  <a:solidFill>
                    <a:srgbClr val="000000"/>
                  </a:solidFill>
                  <a:latin typeface="Calibri" pitchFamily="34" charset="0"/>
                </a:rPr>
                <a:t>p</a:t>
              </a:r>
              <a:r>
                <a:rPr kumimoji="0" lang="de-DE" sz="1400" b="0" i="0" u="none" strike="noStrike" cap="none" normalizeH="0" baseline="0" dirty="0" err="1" smtClean="0">
                  <a:ln>
                    <a:noFill/>
                  </a:ln>
                  <a:solidFill>
                    <a:srgbClr val="000000"/>
                  </a:solidFill>
                  <a:effectLst/>
                  <a:latin typeface="Calibri" pitchFamily="34" charset="0"/>
                </a:rPr>
                <a:t>rograms</a:t>
              </a:r>
              <a:endParaRPr kumimoji="0" lang="de-DE" sz="1800" b="0" i="0" u="none" strike="noStrike" cap="none" normalizeH="0" baseline="0" dirty="0" smtClean="0">
                <a:ln>
                  <a:noFill/>
                </a:ln>
                <a:solidFill>
                  <a:schemeClr val="tx1"/>
                </a:solidFill>
                <a:effectLst/>
                <a:latin typeface="Arial" pitchFamily="34" charset="0"/>
              </a:endParaRPr>
            </a:p>
          </p:txBody>
        </p:sp>
        <p:sp>
          <p:nvSpPr>
            <p:cNvPr id="31" name="Rectangle 29"/>
            <p:cNvSpPr>
              <a:spLocks noChangeArrowheads="1"/>
            </p:cNvSpPr>
            <p:nvPr/>
          </p:nvSpPr>
          <p:spPr bwMode="auto">
            <a:xfrm>
              <a:off x="315913" y="2686050"/>
              <a:ext cx="130696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State</a:t>
              </a:r>
              <a:r>
                <a:rPr kumimoji="0" lang="de-DE" sz="1400" b="0" i="0" u="none" strike="noStrike" cap="none" normalizeH="0" dirty="0" smtClean="0">
                  <a:ln>
                    <a:noFill/>
                  </a:ln>
                  <a:solidFill>
                    <a:srgbClr val="000000"/>
                  </a:solidFill>
                  <a:effectLst/>
                  <a:latin typeface="Calibri" pitchFamily="34" charset="0"/>
                </a:rPr>
                <a:t> </a:t>
              </a:r>
              <a:r>
                <a:rPr lang="de-DE" sz="1400" dirty="0" err="1" smtClean="0">
                  <a:solidFill>
                    <a:srgbClr val="000000"/>
                  </a:solidFill>
                  <a:latin typeface="Calibri" pitchFamily="34" charset="0"/>
                </a:rPr>
                <a:t>p</a:t>
              </a:r>
              <a:r>
                <a:rPr kumimoji="0" lang="de-DE" sz="1400" b="0" i="0" u="none" strike="noStrike" cap="none" normalizeH="0" baseline="0" dirty="0" err="1" smtClean="0">
                  <a:ln>
                    <a:noFill/>
                  </a:ln>
                  <a:solidFill>
                    <a:srgbClr val="000000"/>
                  </a:solidFill>
                  <a:effectLst/>
                  <a:latin typeface="Calibri" pitchFamily="34" charset="0"/>
                </a:rPr>
                <a:t>rograms</a:t>
              </a:r>
              <a:endParaRPr kumimoji="0" lang="de-DE" sz="1800" b="0" i="0" u="none" strike="noStrike" cap="none" normalizeH="0" baseline="0" dirty="0" smtClean="0">
                <a:ln>
                  <a:noFill/>
                </a:ln>
                <a:solidFill>
                  <a:schemeClr val="tx1"/>
                </a:solidFill>
                <a:effectLst/>
                <a:latin typeface="Arial" pitchFamily="34" charset="0"/>
              </a:endParaRPr>
            </a:p>
          </p:txBody>
        </p:sp>
        <p:sp>
          <p:nvSpPr>
            <p:cNvPr id="64" name="Rectangle 30"/>
            <p:cNvSpPr>
              <a:spLocks noChangeArrowheads="1"/>
            </p:cNvSpPr>
            <p:nvPr/>
          </p:nvSpPr>
          <p:spPr bwMode="auto">
            <a:xfrm>
              <a:off x="315913" y="2940050"/>
              <a:ext cx="1516762"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a:t>
              </a:r>
              <a:r>
                <a:rPr lang="de-DE" sz="1400" dirty="0" smtClean="0">
                  <a:solidFill>
                    <a:srgbClr val="000000"/>
                  </a:solidFill>
                  <a:latin typeface="Calibri" pitchFamily="34" charset="0"/>
                </a:rPr>
                <a:t>Project </a:t>
              </a:r>
              <a:r>
                <a:rPr lang="de-DE" sz="1400" dirty="0" err="1" smtClean="0">
                  <a:solidFill>
                    <a:srgbClr val="000000"/>
                  </a:solidFill>
                  <a:latin typeface="Calibri" pitchFamily="34" charset="0"/>
                </a:rPr>
                <a:t>funding</a:t>
              </a:r>
              <a:endParaRPr kumimoji="0" lang="de-DE" sz="1800" b="0" i="0" u="none" strike="noStrike" cap="none" normalizeH="0" baseline="0" dirty="0" smtClean="0">
                <a:ln>
                  <a:noFill/>
                </a:ln>
                <a:solidFill>
                  <a:schemeClr val="tx1"/>
                </a:solidFill>
                <a:effectLst/>
                <a:latin typeface="Arial" pitchFamily="34" charset="0"/>
              </a:endParaRPr>
            </a:p>
          </p:txBody>
        </p:sp>
        <p:sp>
          <p:nvSpPr>
            <p:cNvPr id="65" name="Rectangle 31"/>
            <p:cNvSpPr>
              <a:spLocks noChangeArrowheads="1"/>
            </p:cNvSpPr>
            <p:nvPr/>
          </p:nvSpPr>
          <p:spPr bwMode="auto">
            <a:xfrm>
              <a:off x="315913" y="3194050"/>
              <a:ext cx="189212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a:t>
              </a:r>
              <a:r>
                <a:rPr kumimoji="0" lang="de-DE" sz="1400" b="0" i="0" u="none" strike="noStrike" cap="none" normalizeH="0" baseline="0" dirty="0" err="1" smtClean="0">
                  <a:ln>
                    <a:noFill/>
                  </a:ln>
                  <a:solidFill>
                    <a:srgbClr val="000000"/>
                  </a:solidFill>
                  <a:effectLst/>
                  <a:latin typeface="Calibri" pitchFamily="34" charset="0"/>
                </a:rPr>
                <a:t>innovation</a:t>
              </a:r>
              <a:r>
                <a:rPr kumimoji="0" lang="de-DE" sz="1400" b="0" i="0" u="none" strike="noStrike" cap="none" normalizeH="0" dirty="0" smtClean="0">
                  <a:ln>
                    <a:noFill/>
                  </a:ln>
                  <a:solidFill>
                    <a:srgbClr val="000000"/>
                  </a:solidFill>
                  <a:effectLst/>
                  <a:latin typeface="Calibri" pitchFamily="34" charset="0"/>
                </a:rPr>
                <a:t> </a:t>
              </a:r>
              <a:r>
                <a:rPr kumimoji="0" lang="de-DE" sz="1400" b="0" i="0" u="none" strike="noStrike" cap="none" normalizeH="0" baseline="0" dirty="0" err="1" smtClean="0">
                  <a:ln>
                    <a:noFill/>
                  </a:ln>
                  <a:solidFill>
                    <a:srgbClr val="000000"/>
                  </a:solidFill>
                  <a:effectLst/>
                  <a:latin typeface="Calibri" pitchFamily="34" charset="0"/>
                </a:rPr>
                <a:t>assistent</a:t>
              </a:r>
              <a:endParaRPr kumimoji="0" lang="de-DE" sz="1800" b="0" i="0" u="none" strike="noStrike" cap="none" normalizeH="0" baseline="0" dirty="0" smtClean="0">
                <a:ln>
                  <a:noFill/>
                </a:ln>
                <a:solidFill>
                  <a:schemeClr val="tx1"/>
                </a:solidFill>
                <a:effectLst/>
                <a:latin typeface="Arial" pitchFamily="34" charset="0"/>
              </a:endParaRPr>
            </a:p>
          </p:txBody>
        </p:sp>
        <p:sp>
          <p:nvSpPr>
            <p:cNvPr id="66" name="Rectangle 32"/>
            <p:cNvSpPr>
              <a:spLocks noChangeArrowheads="1"/>
            </p:cNvSpPr>
            <p:nvPr/>
          </p:nvSpPr>
          <p:spPr bwMode="auto">
            <a:xfrm>
              <a:off x="315913" y="3448050"/>
              <a:ext cx="8031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a:t>
              </a:r>
              <a:r>
                <a:rPr kumimoji="0" lang="de-DE" sz="1400" b="0" i="0" u="none" strike="noStrike" cap="none" normalizeH="0" baseline="0" dirty="0" err="1" smtClean="0">
                  <a:ln>
                    <a:noFill/>
                  </a:ln>
                  <a:solidFill>
                    <a:srgbClr val="000000"/>
                  </a:solidFill>
                  <a:effectLst/>
                  <a:latin typeface="Calibri" pitchFamily="34" charset="0"/>
                </a:rPr>
                <a:t>other</a:t>
              </a:r>
              <a:endParaRPr kumimoji="0" lang="de-DE" sz="1800" b="0" i="0" u="none" strike="noStrike" cap="none" normalizeH="0" baseline="0" dirty="0" smtClean="0">
                <a:ln>
                  <a:noFill/>
                </a:ln>
                <a:solidFill>
                  <a:schemeClr val="tx1"/>
                </a:solidFill>
                <a:effectLst/>
                <a:latin typeface="Arial" pitchFamily="34" charset="0"/>
              </a:endParaRPr>
            </a:p>
          </p:txBody>
        </p:sp>
        <p:sp>
          <p:nvSpPr>
            <p:cNvPr id="67" name="Rectangle 33"/>
            <p:cNvSpPr>
              <a:spLocks noChangeArrowheads="1"/>
            </p:cNvSpPr>
            <p:nvPr/>
          </p:nvSpPr>
          <p:spPr bwMode="auto">
            <a:xfrm>
              <a:off x="315913" y="3702050"/>
              <a:ext cx="21399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Technology</a:t>
              </a:r>
              <a:r>
                <a:rPr kumimoji="0" lang="de-DE" sz="1400" b="0" i="0" u="none" strike="noStrike" cap="none" normalizeH="0" dirty="0" smtClean="0">
                  <a:ln>
                    <a:noFill/>
                  </a:ln>
                  <a:solidFill>
                    <a:srgbClr val="000000"/>
                  </a:solidFill>
                  <a:effectLst/>
                  <a:latin typeface="Calibri" pitchFamily="34" charset="0"/>
                </a:rPr>
                <a:t> </a:t>
              </a:r>
              <a:r>
                <a:rPr kumimoji="0" lang="de-DE" sz="1400" b="0" i="0" u="none" strike="noStrike" cap="none" normalizeH="0" dirty="0" err="1" smtClean="0">
                  <a:ln>
                    <a:noFill/>
                  </a:ln>
                  <a:solidFill>
                    <a:srgbClr val="000000"/>
                  </a:solidFill>
                  <a:effectLst/>
                  <a:latin typeface="Calibri" pitchFamily="34" charset="0"/>
                </a:rPr>
                <a:t>specific</a:t>
              </a:r>
              <a:r>
                <a:rPr kumimoji="0" lang="de-DE" sz="1400" b="0" i="0" u="none" strike="noStrike" cap="none" normalizeH="0" dirty="0" smtClean="0">
                  <a:ln>
                    <a:noFill/>
                  </a:ln>
                  <a:solidFill>
                    <a:srgbClr val="000000"/>
                  </a:solidFill>
                  <a:effectLst/>
                  <a:latin typeface="Calibri" pitchFamily="34" charset="0"/>
                </a:rPr>
                <a:t> </a:t>
              </a:r>
              <a:r>
                <a:rPr kumimoji="0" lang="de-DE" sz="1400" b="0" i="0" u="none" strike="noStrike" cap="none" normalizeH="0" dirty="0" err="1" smtClean="0">
                  <a:ln>
                    <a:noFill/>
                  </a:ln>
                  <a:solidFill>
                    <a:srgbClr val="000000"/>
                  </a:solidFill>
                  <a:effectLst/>
                  <a:latin typeface="Calibri" pitchFamily="34" charset="0"/>
                </a:rPr>
                <a:t>programs</a:t>
              </a:r>
              <a:endParaRPr kumimoji="0" lang="de-DE" sz="1800" b="0" i="0" u="none" strike="noStrike" cap="none" normalizeH="0" baseline="0" dirty="0" smtClean="0">
                <a:ln>
                  <a:noFill/>
                </a:ln>
                <a:solidFill>
                  <a:schemeClr val="tx1"/>
                </a:solidFill>
                <a:effectLst/>
                <a:latin typeface="Arial" pitchFamily="34" charset="0"/>
              </a:endParaRPr>
            </a:p>
          </p:txBody>
        </p:sp>
        <p:sp>
          <p:nvSpPr>
            <p:cNvPr id="68" name="Rectangle 34"/>
            <p:cNvSpPr>
              <a:spLocks noChangeArrowheads="1"/>
            </p:cNvSpPr>
            <p:nvPr/>
          </p:nvSpPr>
          <p:spPr bwMode="auto">
            <a:xfrm>
              <a:off x="315913" y="3956050"/>
              <a:ext cx="65402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BMWi</a:t>
              </a:r>
              <a:endParaRPr kumimoji="0" lang="de-DE" sz="1800" b="0" i="0" u="none" strike="noStrike" cap="none" normalizeH="0" baseline="0" dirty="0" smtClean="0">
                <a:ln>
                  <a:noFill/>
                </a:ln>
                <a:solidFill>
                  <a:schemeClr val="tx1"/>
                </a:solidFill>
                <a:effectLst/>
                <a:latin typeface="Arial" pitchFamily="34" charset="0"/>
              </a:endParaRPr>
            </a:p>
          </p:txBody>
        </p:sp>
        <p:sp>
          <p:nvSpPr>
            <p:cNvPr id="69" name="Rectangle 35"/>
            <p:cNvSpPr>
              <a:spLocks noChangeArrowheads="1"/>
            </p:cNvSpPr>
            <p:nvPr/>
          </p:nvSpPr>
          <p:spPr bwMode="auto">
            <a:xfrm>
              <a:off x="315913" y="4210050"/>
              <a:ext cx="6315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BMBF</a:t>
              </a:r>
              <a:endParaRPr kumimoji="0" lang="de-DE" sz="1800" b="0" i="0" u="none" strike="noStrike" cap="none" normalizeH="0" baseline="0" dirty="0" smtClean="0">
                <a:ln>
                  <a:noFill/>
                </a:ln>
                <a:solidFill>
                  <a:schemeClr val="tx1"/>
                </a:solidFill>
                <a:effectLst/>
                <a:latin typeface="Arial" pitchFamily="34" charset="0"/>
              </a:endParaRPr>
            </a:p>
          </p:txBody>
        </p:sp>
        <p:sp>
          <p:nvSpPr>
            <p:cNvPr id="70" name="Rectangle 36"/>
            <p:cNvSpPr>
              <a:spLocks noChangeArrowheads="1"/>
            </p:cNvSpPr>
            <p:nvPr/>
          </p:nvSpPr>
          <p:spPr bwMode="auto">
            <a:xfrm>
              <a:off x="315913" y="4464050"/>
              <a:ext cx="1560513"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          KMU innovativ</a:t>
              </a:r>
              <a:endParaRPr kumimoji="0" lang="de-DE" sz="1800" b="0" i="0" u="none" strike="noStrike" cap="none" normalizeH="0" baseline="0" smtClean="0">
                <a:ln>
                  <a:noFill/>
                </a:ln>
                <a:solidFill>
                  <a:schemeClr val="tx1"/>
                </a:solidFill>
                <a:effectLst/>
                <a:latin typeface="Arial" pitchFamily="34" charset="0"/>
              </a:endParaRPr>
            </a:p>
          </p:txBody>
        </p:sp>
        <p:sp>
          <p:nvSpPr>
            <p:cNvPr id="74" name="Rectangle 37"/>
            <p:cNvSpPr>
              <a:spLocks noChangeArrowheads="1"/>
            </p:cNvSpPr>
            <p:nvPr/>
          </p:nvSpPr>
          <p:spPr bwMode="auto">
            <a:xfrm>
              <a:off x="315913" y="4718050"/>
              <a:ext cx="2047875"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smtClean="0">
                  <a:ln>
                    <a:noFill/>
                  </a:ln>
                  <a:solidFill>
                    <a:srgbClr val="000000"/>
                  </a:solidFill>
                  <a:effectLst/>
                  <a:latin typeface="Calibri" pitchFamily="34" charset="0"/>
                </a:rPr>
                <a:t>          Unternehmen Region</a:t>
              </a:r>
              <a:endParaRPr kumimoji="0" lang="de-DE" sz="1800" b="0" i="0" u="none" strike="noStrike" cap="none" normalizeH="0" baseline="0" smtClean="0">
                <a:ln>
                  <a:noFill/>
                </a:ln>
                <a:solidFill>
                  <a:schemeClr val="tx1"/>
                </a:solidFill>
                <a:effectLst/>
                <a:latin typeface="Arial" pitchFamily="34" charset="0"/>
              </a:endParaRPr>
            </a:p>
          </p:txBody>
        </p:sp>
        <p:sp>
          <p:nvSpPr>
            <p:cNvPr id="75" name="Rectangle 38"/>
            <p:cNvSpPr>
              <a:spLocks noChangeArrowheads="1"/>
            </p:cNvSpPr>
            <p:nvPr/>
          </p:nvSpPr>
          <p:spPr bwMode="auto">
            <a:xfrm>
              <a:off x="315913" y="4972050"/>
              <a:ext cx="80310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a:t>
              </a:r>
              <a:r>
                <a:rPr lang="de-DE" sz="1400" dirty="0" err="1">
                  <a:solidFill>
                    <a:srgbClr val="000000"/>
                  </a:solidFill>
                  <a:latin typeface="Calibri" pitchFamily="34" charset="0"/>
                </a:rPr>
                <a:t>o</a:t>
              </a:r>
              <a:r>
                <a:rPr kumimoji="0" lang="de-DE" sz="1400" b="0" i="0" u="none" strike="noStrike" cap="none" normalizeH="0" baseline="0" dirty="0" err="1" smtClean="0">
                  <a:ln>
                    <a:noFill/>
                  </a:ln>
                  <a:solidFill>
                    <a:srgbClr val="000000"/>
                  </a:solidFill>
                  <a:effectLst/>
                  <a:latin typeface="Calibri" pitchFamily="34" charset="0"/>
                </a:rPr>
                <a:t>ther</a:t>
              </a:r>
              <a:endParaRPr kumimoji="0" lang="de-DE" sz="1800" b="0" i="0" u="none" strike="noStrike" cap="none" normalizeH="0" baseline="0" dirty="0" smtClean="0">
                <a:ln>
                  <a:noFill/>
                </a:ln>
                <a:solidFill>
                  <a:schemeClr val="tx1"/>
                </a:solidFill>
                <a:effectLst/>
                <a:latin typeface="Arial" pitchFamily="34" charset="0"/>
              </a:endParaRPr>
            </a:p>
          </p:txBody>
        </p:sp>
        <p:sp>
          <p:nvSpPr>
            <p:cNvPr id="76" name="Rectangle 39"/>
            <p:cNvSpPr>
              <a:spLocks noChangeArrowheads="1"/>
            </p:cNvSpPr>
            <p:nvPr/>
          </p:nvSpPr>
          <p:spPr bwMode="auto">
            <a:xfrm>
              <a:off x="315913" y="5227638"/>
              <a:ext cx="19810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Other </a:t>
              </a:r>
              <a:r>
                <a:rPr kumimoji="0" lang="de-DE" sz="1400" b="0" i="0" u="none" strike="noStrike" cap="none" normalizeH="0" baseline="0" dirty="0" err="1" smtClean="0">
                  <a:ln>
                    <a:noFill/>
                  </a:ln>
                  <a:solidFill>
                    <a:srgbClr val="000000"/>
                  </a:solidFill>
                  <a:effectLst/>
                  <a:latin typeface="Calibri" pitchFamily="34" charset="0"/>
                </a:rPr>
                <a:t>federal</a:t>
              </a:r>
              <a:r>
                <a:rPr kumimoji="0" lang="de-DE" sz="1400" b="0" i="0" u="none" strike="noStrike" cap="none" normalizeH="0" baseline="0" dirty="0" smtClean="0">
                  <a:ln>
                    <a:noFill/>
                  </a:ln>
                  <a:solidFill>
                    <a:srgbClr val="000000"/>
                  </a:solidFill>
                  <a:effectLst/>
                  <a:latin typeface="Calibri" pitchFamily="34" charset="0"/>
                </a:rPr>
                <a:t> </a:t>
              </a:r>
              <a:r>
                <a:rPr kumimoji="0" lang="de-DE" sz="1400" b="0" i="0" u="none" strike="noStrike" cap="none" normalizeH="0" baseline="0" dirty="0" err="1" smtClean="0">
                  <a:ln>
                    <a:noFill/>
                  </a:ln>
                  <a:solidFill>
                    <a:srgbClr val="000000"/>
                  </a:solidFill>
                  <a:effectLst/>
                  <a:latin typeface="Calibri" pitchFamily="34" charset="0"/>
                </a:rPr>
                <a:t>programs</a:t>
              </a:r>
              <a:endParaRPr kumimoji="0" lang="de-DE" sz="1800" b="0" i="0" u="none" strike="noStrike" cap="none" normalizeH="0" baseline="0" dirty="0" smtClean="0">
                <a:ln>
                  <a:noFill/>
                </a:ln>
                <a:solidFill>
                  <a:schemeClr val="tx1"/>
                </a:solidFill>
                <a:effectLst/>
                <a:latin typeface="Arial" pitchFamily="34" charset="0"/>
              </a:endParaRPr>
            </a:p>
          </p:txBody>
        </p:sp>
        <p:sp>
          <p:nvSpPr>
            <p:cNvPr id="77" name="Rectangle 40"/>
            <p:cNvSpPr>
              <a:spLocks noChangeArrowheads="1"/>
            </p:cNvSpPr>
            <p:nvPr/>
          </p:nvSpPr>
          <p:spPr bwMode="auto">
            <a:xfrm>
              <a:off x="315913" y="5483225"/>
              <a:ext cx="113640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DE" sz="1400" b="0" i="0" u="none" strike="noStrike" cap="none" normalizeH="0" baseline="0" dirty="0" smtClean="0">
                  <a:ln>
                    <a:noFill/>
                  </a:ln>
                  <a:solidFill>
                    <a:srgbClr val="000000"/>
                  </a:solidFill>
                  <a:effectLst/>
                  <a:latin typeface="Calibri" pitchFamily="34" charset="0"/>
                </a:rPr>
                <a:t>     </a:t>
              </a:r>
              <a:r>
                <a:rPr lang="de-DE" sz="1400" dirty="0" smtClean="0">
                  <a:solidFill>
                    <a:srgbClr val="000000"/>
                  </a:solidFill>
                  <a:latin typeface="Calibri" pitchFamily="34" charset="0"/>
                </a:rPr>
                <a:t>EU </a:t>
              </a:r>
              <a:r>
                <a:rPr lang="de-DE" sz="1400" dirty="0" err="1" smtClean="0">
                  <a:solidFill>
                    <a:srgbClr val="000000"/>
                  </a:solidFill>
                  <a:latin typeface="Calibri" pitchFamily="34" charset="0"/>
                </a:rPr>
                <a:t>programs</a:t>
              </a:r>
              <a:endParaRPr kumimoji="0" lang="de-DE" sz="1800" b="0" i="0" u="none" strike="noStrike" cap="none" normalizeH="0" baseline="0" dirty="0" smtClean="0">
                <a:ln>
                  <a:noFill/>
                </a:ln>
                <a:solidFill>
                  <a:schemeClr val="tx1"/>
                </a:solidFill>
                <a:effectLst/>
                <a:latin typeface="Arial" pitchFamily="34" charset="0"/>
              </a:endParaRPr>
            </a:p>
          </p:txBody>
        </p:sp>
        <p:sp>
          <p:nvSpPr>
            <p:cNvPr id="78" name="Line 41"/>
            <p:cNvSpPr>
              <a:spLocks noChangeShapeType="1"/>
            </p:cNvSpPr>
            <p:nvPr/>
          </p:nvSpPr>
          <p:spPr bwMode="auto">
            <a:xfrm>
              <a:off x="3138488" y="1401763"/>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79" name="Line 42"/>
            <p:cNvSpPr>
              <a:spLocks noChangeShapeType="1"/>
            </p:cNvSpPr>
            <p:nvPr/>
          </p:nvSpPr>
          <p:spPr bwMode="auto">
            <a:xfrm>
              <a:off x="3138488" y="1657350"/>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0" name="Line 43"/>
            <p:cNvSpPr>
              <a:spLocks noChangeShapeType="1"/>
            </p:cNvSpPr>
            <p:nvPr/>
          </p:nvSpPr>
          <p:spPr bwMode="auto">
            <a:xfrm>
              <a:off x="3138488" y="1911350"/>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1" name="Line 44"/>
            <p:cNvSpPr>
              <a:spLocks noChangeShapeType="1"/>
            </p:cNvSpPr>
            <p:nvPr/>
          </p:nvSpPr>
          <p:spPr bwMode="auto">
            <a:xfrm>
              <a:off x="3138488" y="2165350"/>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2" name="Line 45"/>
            <p:cNvSpPr>
              <a:spLocks noChangeShapeType="1"/>
            </p:cNvSpPr>
            <p:nvPr/>
          </p:nvSpPr>
          <p:spPr bwMode="auto">
            <a:xfrm>
              <a:off x="3138488" y="2420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3" name="Line 46"/>
            <p:cNvSpPr>
              <a:spLocks noChangeShapeType="1"/>
            </p:cNvSpPr>
            <p:nvPr/>
          </p:nvSpPr>
          <p:spPr bwMode="auto">
            <a:xfrm>
              <a:off x="3138488" y="2674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4" name="Line 47"/>
            <p:cNvSpPr>
              <a:spLocks noChangeShapeType="1"/>
            </p:cNvSpPr>
            <p:nvPr/>
          </p:nvSpPr>
          <p:spPr bwMode="auto">
            <a:xfrm>
              <a:off x="3138488" y="2928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5" name="Line 48"/>
            <p:cNvSpPr>
              <a:spLocks noChangeShapeType="1"/>
            </p:cNvSpPr>
            <p:nvPr/>
          </p:nvSpPr>
          <p:spPr bwMode="auto">
            <a:xfrm>
              <a:off x="3138488" y="3182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6" name="Line 49"/>
            <p:cNvSpPr>
              <a:spLocks noChangeShapeType="1"/>
            </p:cNvSpPr>
            <p:nvPr/>
          </p:nvSpPr>
          <p:spPr bwMode="auto">
            <a:xfrm>
              <a:off x="3138488" y="3436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7" name="Line 50"/>
            <p:cNvSpPr>
              <a:spLocks noChangeShapeType="1"/>
            </p:cNvSpPr>
            <p:nvPr/>
          </p:nvSpPr>
          <p:spPr bwMode="auto">
            <a:xfrm>
              <a:off x="3138488" y="3689350"/>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8" name="Line 51"/>
            <p:cNvSpPr>
              <a:spLocks noChangeShapeType="1"/>
            </p:cNvSpPr>
            <p:nvPr/>
          </p:nvSpPr>
          <p:spPr bwMode="auto">
            <a:xfrm>
              <a:off x="3138488" y="3944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89" name="Line 52"/>
            <p:cNvSpPr>
              <a:spLocks noChangeShapeType="1"/>
            </p:cNvSpPr>
            <p:nvPr/>
          </p:nvSpPr>
          <p:spPr bwMode="auto">
            <a:xfrm>
              <a:off x="3138488" y="4198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0" name="Line 53"/>
            <p:cNvSpPr>
              <a:spLocks noChangeShapeType="1"/>
            </p:cNvSpPr>
            <p:nvPr/>
          </p:nvSpPr>
          <p:spPr bwMode="auto">
            <a:xfrm>
              <a:off x="3138488" y="4452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1" name="Line 54"/>
            <p:cNvSpPr>
              <a:spLocks noChangeShapeType="1"/>
            </p:cNvSpPr>
            <p:nvPr/>
          </p:nvSpPr>
          <p:spPr bwMode="auto">
            <a:xfrm>
              <a:off x="3138488" y="4706938"/>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2" name="Line 55"/>
            <p:cNvSpPr>
              <a:spLocks noChangeShapeType="1"/>
            </p:cNvSpPr>
            <p:nvPr/>
          </p:nvSpPr>
          <p:spPr bwMode="auto">
            <a:xfrm>
              <a:off x="3138488" y="4962525"/>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3" name="Line 56"/>
            <p:cNvSpPr>
              <a:spLocks noChangeShapeType="1"/>
            </p:cNvSpPr>
            <p:nvPr/>
          </p:nvSpPr>
          <p:spPr bwMode="auto">
            <a:xfrm>
              <a:off x="3138488" y="5216525"/>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4" name="Line 57"/>
            <p:cNvSpPr>
              <a:spLocks noChangeShapeType="1"/>
            </p:cNvSpPr>
            <p:nvPr/>
          </p:nvSpPr>
          <p:spPr bwMode="auto">
            <a:xfrm>
              <a:off x="3138488" y="5472113"/>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95" name="Line 58"/>
            <p:cNvSpPr>
              <a:spLocks noChangeShapeType="1"/>
            </p:cNvSpPr>
            <p:nvPr/>
          </p:nvSpPr>
          <p:spPr bwMode="auto">
            <a:xfrm>
              <a:off x="3138488" y="5726113"/>
              <a:ext cx="71438" cy="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4096" name="Line 59"/>
            <p:cNvSpPr>
              <a:spLocks noChangeShapeType="1"/>
            </p:cNvSpPr>
            <p:nvPr/>
          </p:nvSpPr>
          <p:spPr bwMode="auto">
            <a:xfrm flipV="1">
              <a:off x="3209926" y="1401763"/>
              <a:ext cx="0" cy="4324350"/>
            </a:xfrm>
            <a:prstGeom prst="line">
              <a:avLst/>
            </a:prstGeom>
            <a:noFill/>
            <a:ln w="2">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de-DE"/>
            </a:p>
          </p:txBody>
        </p:sp>
        <p:sp>
          <p:nvSpPr>
            <p:cNvPr id="4097" name="Rectangle 60"/>
            <p:cNvSpPr>
              <a:spLocks noChangeArrowheads="1"/>
            </p:cNvSpPr>
            <p:nvPr/>
          </p:nvSpPr>
          <p:spPr bwMode="auto">
            <a:xfrm>
              <a:off x="3209926" y="1420813"/>
              <a:ext cx="2157413" cy="217488"/>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099" name="Rectangle 61"/>
            <p:cNvSpPr>
              <a:spLocks noChangeArrowheads="1"/>
            </p:cNvSpPr>
            <p:nvPr/>
          </p:nvSpPr>
          <p:spPr bwMode="auto">
            <a:xfrm>
              <a:off x="3209926" y="1676400"/>
              <a:ext cx="992188"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0" name="Rectangle 62"/>
            <p:cNvSpPr>
              <a:spLocks noChangeArrowheads="1"/>
            </p:cNvSpPr>
            <p:nvPr/>
          </p:nvSpPr>
          <p:spPr bwMode="auto">
            <a:xfrm>
              <a:off x="3209926" y="1930400"/>
              <a:ext cx="1555750"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1" name="Rectangle 63"/>
            <p:cNvSpPr>
              <a:spLocks noChangeArrowheads="1"/>
            </p:cNvSpPr>
            <p:nvPr/>
          </p:nvSpPr>
          <p:spPr bwMode="auto">
            <a:xfrm>
              <a:off x="3209926" y="2185988"/>
              <a:ext cx="115888"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2" name="Rectangle 64"/>
            <p:cNvSpPr>
              <a:spLocks noChangeArrowheads="1"/>
            </p:cNvSpPr>
            <p:nvPr/>
          </p:nvSpPr>
          <p:spPr bwMode="auto">
            <a:xfrm>
              <a:off x="3209926" y="2439988"/>
              <a:ext cx="219075"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3" name="Rectangle 65"/>
            <p:cNvSpPr>
              <a:spLocks noChangeArrowheads="1"/>
            </p:cNvSpPr>
            <p:nvPr/>
          </p:nvSpPr>
          <p:spPr bwMode="auto">
            <a:xfrm>
              <a:off x="3209926" y="2693988"/>
              <a:ext cx="601663"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4" name="Rectangle 66"/>
            <p:cNvSpPr>
              <a:spLocks noChangeArrowheads="1"/>
            </p:cNvSpPr>
            <p:nvPr/>
          </p:nvSpPr>
          <p:spPr bwMode="auto">
            <a:xfrm>
              <a:off x="3209926" y="2947988"/>
              <a:ext cx="398463"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5" name="Rectangle 67"/>
            <p:cNvSpPr>
              <a:spLocks noChangeArrowheads="1"/>
            </p:cNvSpPr>
            <p:nvPr/>
          </p:nvSpPr>
          <p:spPr bwMode="auto">
            <a:xfrm>
              <a:off x="3209926" y="3201988"/>
              <a:ext cx="192088"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6" name="Rectangle 68"/>
            <p:cNvSpPr>
              <a:spLocks noChangeArrowheads="1"/>
            </p:cNvSpPr>
            <p:nvPr/>
          </p:nvSpPr>
          <p:spPr bwMode="auto">
            <a:xfrm>
              <a:off x="3209926" y="3455988"/>
              <a:ext cx="147638" cy="214313"/>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7" name="Rectangle 69"/>
            <p:cNvSpPr>
              <a:spLocks noChangeArrowheads="1"/>
            </p:cNvSpPr>
            <p:nvPr/>
          </p:nvSpPr>
          <p:spPr bwMode="auto">
            <a:xfrm>
              <a:off x="3209926" y="3708400"/>
              <a:ext cx="1120775" cy="217488"/>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8" name="Rectangle 70"/>
            <p:cNvSpPr>
              <a:spLocks noChangeArrowheads="1"/>
            </p:cNvSpPr>
            <p:nvPr/>
          </p:nvSpPr>
          <p:spPr bwMode="auto">
            <a:xfrm>
              <a:off x="3209926" y="3963988"/>
              <a:ext cx="266700"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09" name="Rectangle 71"/>
            <p:cNvSpPr>
              <a:spLocks noChangeArrowheads="1"/>
            </p:cNvSpPr>
            <p:nvPr/>
          </p:nvSpPr>
          <p:spPr bwMode="auto">
            <a:xfrm>
              <a:off x="3209926" y="4217988"/>
              <a:ext cx="862013"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10" name="Rectangle 72"/>
            <p:cNvSpPr>
              <a:spLocks noChangeArrowheads="1"/>
            </p:cNvSpPr>
            <p:nvPr/>
          </p:nvSpPr>
          <p:spPr bwMode="auto">
            <a:xfrm>
              <a:off x="3209926" y="4471988"/>
              <a:ext cx="258763"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11" name="Rectangle 73"/>
            <p:cNvSpPr>
              <a:spLocks noChangeArrowheads="1"/>
            </p:cNvSpPr>
            <p:nvPr/>
          </p:nvSpPr>
          <p:spPr bwMode="auto">
            <a:xfrm>
              <a:off x="3209926" y="4725988"/>
              <a:ext cx="139700"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12" name="Rectangle 74"/>
            <p:cNvSpPr>
              <a:spLocks noChangeArrowheads="1"/>
            </p:cNvSpPr>
            <p:nvPr/>
          </p:nvSpPr>
          <p:spPr bwMode="auto">
            <a:xfrm>
              <a:off x="3209926" y="4981575"/>
              <a:ext cx="577850"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13" name="Rectangle 75"/>
            <p:cNvSpPr>
              <a:spLocks noChangeArrowheads="1"/>
            </p:cNvSpPr>
            <p:nvPr/>
          </p:nvSpPr>
          <p:spPr bwMode="auto">
            <a:xfrm>
              <a:off x="3209926" y="5235575"/>
              <a:ext cx="111125" cy="217488"/>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sp>
          <p:nvSpPr>
            <p:cNvPr id="4114" name="Rectangle 76"/>
            <p:cNvSpPr>
              <a:spLocks noChangeArrowheads="1"/>
            </p:cNvSpPr>
            <p:nvPr/>
          </p:nvSpPr>
          <p:spPr bwMode="auto">
            <a:xfrm>
              <a:off x="3209926" y="5491163"/>
              <a:ext cx="288925" cy="215900"/>
            </a:xfrm>
            <a:prstGeom prst="rect">
              <a:avLst/>
            </a:prstGeom>
            <a:solidFill>
              <a:srgbClr val="00785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de-DE"/>
            </a:p>
          </p:txBody>
        </p:sp>
      </p:grpSp>
    </p:spTree>
    <p:extLst>
      <p:ext uri="{BB962C8B-B14F-4D97-AF65-F5344CB8AC3E}">
        <p14:creationId xmlns:p14="http://schemas.microsoft.com/office/powerpoint/2010/main" val="3341972566"/>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dirty="0"/>
          </a:p>
        </p:txBody>
      </p:sp>
      <p:sp>
        <p:nvSpPr>
          <p:cNvPr id="3" name="Foliennummernplatzhalter 2"/>
          <p:cNvSpPr>
            <a:spLocks noGrp="1"/>
          </p:cNvSpPr>
          <p:nvPr>
            <p:ph type="sldNum" sz="quarter" idx="11"/>
          </p:nvPr>
        </p:nvSpPr>
        <p:spPr/>
        <p:txBody>
          <a:bodyPr/>
          <a:lstStyle/>
          <a:p>
            <a:fld id="{0A013803-4526-4645-B715-105BE440F5D7}" type="slidenum">
              <a:rPr lang="de-DE" smtClean="0"/>
              <a:pPr/>
              <a:t>16</a:t>
            </a:fld>
            <a:endParaRPr lang="de-DE" dirty="0"/>
          </a:p>
        </p:txBody>
      </p:sp>
      <p:sp>
        <p:nvSpPr>
          <p:cNvPr id="4" name="Fußzeilenplatzhalter 3"/>
          <p:cNvSpPr>
            <a:spLocks noGrp="1"/>
          </p:cNvSpPr>
          <p:nvPr>
            <p:ph type="ftr" sz="quarter" idx="12"/>
          </p:nvPr>
        </p:nvSpPr>
        <p:spPr/>
        <p:txBody>
          <a:bodyPr/>
          <a:lstStyle/>
          <a:p>
            <a:pPr>
              <a:defRPr/>
            </a:pPr>
            <a:endParaRPr lang="de-DE" dirty="0"/>
          </a:p>
        </p:txBody>
      </p:sp>
      <p:sp>
        <p:nvSpPr>
          <p:cNvPr id="5" name="Textplatzhalter 4"/>
          <p:cNvSpPr>
            <a:spLocks noGrp="1"/>
          </p:cNvSpPr>
          <p:nvPr>
            <p:ph type="body" sz="quarter" idx="13"/>
          </p:nvPr>
        </p:nvSpPr>
        <p:spPr/>
        <p:txBody>
          <a:bodyPr/>
          <a:lstStyle/>
          <a:p>
            <a:r>
              <a:rPr lang="en-GB" dirty="0" smtClean="0"/>
              <a:t>Conclusions</a:t>
            </a:r>
            <a:endParaRPr lang="en-GB" dirty="0"/>
          </a:p>
        </p:txBody>
      </p:sp>
      <p:sp>
        <p:nvSpPr>
          <p:cNvPr id="6" name="Textplatzhalter 5"/>
          <p:cNvSpPr>
            <a:spLocks noGrp="1"/>
          </p:cNvSpPr>
          <p:nvPr>
            <p:ph type="body" sz="quarter" idx="14"/>
          </p:nvPr>
        </p:nvSpPr>
        <p:spPr/>
        <p:txBody>
          <a:bodyPr/>
          <a:lstStyle/>
          <a:p>
            <a:r>
              <a:rPr lang="de-DE" dirty="0" smtClean="0"/>
              <a:t>3</a:t>
            </a:r>
            <a:endParaRPr lang="en-GB" dirty="0"/>
          </a:p>
        </p:txBody>
      </p:sp>
    </p:spTree>
    <p:extLst>
      <p:ext uri="{BB962C8B-B14F-4D97-AF65-F5344CB8AC3E}">
        <p14:creationId xmlns:p14="http://schemas.microsoft.com/office/powerpoint/2010/main" val="3340449424"/>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8744" y="269920"/>
            <a:ext cx="325730" cy="461665"/>
          </a:xfrm>
          <a:prstGeom prst="rect">
            <a:avLst/>
          </a:prstGeom>
          <a:noFill/>
        </p:spPr>
        <p:txBody>
          <a:bodyPr wrap="none" rtlCol="0">
            <a:spAutoFit/>
          </a:bodyPr>
          <a:lstStyle/>
          <a:p>
            <a:r>
              <a:rPr lang="de-DE" sz="2400" b="1" dirty="0" smtClean="0">
                <a:solidFill>
                  <a:schemeClr val="bg1"/>
                </a:solidFill>
              </a:rPr>
              <a:t>3</a:t>
            </a:r>
          </a:p>
        </p:txBody>
      </p:sp>
      <p:sp>
        <p:nvSpPr>
          <p:cNvPr id="6" name="Textfeld 5"/>
          <p:cNvSpPr txBox="1"/>
          <p:nvPr/>
        </p:nvSpPr>
        <p:spPr>
          <a:xfrm>
            <a:off x="1204554" y="345148"/>
            <a:ext cx="1675523" cy="400110"/>
          </a:xfrm>
          <a:prstGeom prst="rect">
            <a:avLst/>
          </a:prstGeom>
          <a:noFill/>
        </p:spPr>
        <p:txBody>
          <a:bodyPr wrap="none" rtlCol="0">
            <a:spAutoFit/>
          </a:bodyPr>
          <a:lstStyle/>
          <a:p>
            <a:r>
              <a:rPr lang="en-US" sz="2000" b="1" dirty="0" smtClean="0">
                <a:solidFill>
                  <a:schemeClr val="bg1"/>
                </a:solidFill>
              </a:rPr>
              <a:t>Conclusions</a:t>
            </a:r>
            <a:endParaRPr lang="de-DE" sz="2000" b="1" dirty="0" smtClean="0">
              <a:solidFill>
                <a:schemeClr val="bg1"/>
              </a:solidFill>
            </a:endParaRPr>
          </a:p>
        </p:txBody>
      </p:sp>
      <p:sp>
        <p:nvSpPr>
          <p:cNvPr id="7" name="Textfeld 6"/>
          <p:cNvSpPr txBox="1"/>
          <p:nvPr/>
        </p:nvSpPr>
        <p:spPr>
          <a:xfrm>
            <a:off x="1172317" y="1991728"/>
            <a:ext cx="7362084" cy="2831544"/>
          </a:xfrm>
          <a:prstGeom prst="rect">
            <a:avLst/>
          </a:prstGeom>
          <a:noFill/>
        </p:spPr>
        <p:txBody>
          <a:bodyPr wrap="square" rtlCol="0">
            <a:spAutoFit/>
          </a:bodyPr>
          <a:lstStyle/>
          <a:p>
            <a:pPr>
              <a:buClr>
                <a:srgbClr val="00786B"/>
              </a:buClr>
              <a:buSzPct val="150000"/>
            </a:pPr>
            <a:endParaRPr lang="en-GB" sz="2000" dirty="0" smtClean="0">
              <a:latin typeface="+mj-lt"/>
            </a:endParaRPr>
          </a:p>
          <a:p>
            <a:pPr marL="285750" lvl="1" indent="-285750">
              <a:spcAft>
                <a:spcPts val="1200"/>
              </a:spcAft>
              <a:buClr>
                <a:srgbClr val="00786B"/>
              </a:buClr>
              <a:buSzPct val="150000"/>
              <a:buFont typeface="Arial" pitchFamily="34" charset="0"/>
              <a:buChar char="•"/>
            </a:pPr>
            <a:r>
              <a:rPr lang="en-GB" sz="2000" dirty="0">
                <a:latin typeface="+mj-lt"/>
              </a:rPr>
              <a:t>State funding is a major part of the German innovation policy, </a:t>
            </a:r>
            <a:endParaRPr lang="en-GB" sz="2000" dirty="0" smtClean="0">
              <a:latin typeface="+mj-lt"/>
            </a:endParaRPr>
          </a:p>
          <a:p>
            <a:pPr marL="285750" lvl="1" indent="-285750">
              <a:spcAft>
                <a:spcPts val="1200"/>
              </a:spcAft>
              <a:buClr>
                <a:srgbClr val="00786B"/>
              </a:buClr>
              <a:buSzPct val="150000"/>
              <a:buFont typeface="Arial" pitchFamily="34" charset="0"/>
              <a:buChar char="•"/>
            </a:pPr>
            <a:r>
              <a:rPr lang="en-GB" sz="2000" dirty="0" smtClean="0">
                <a:latin typeface="+mj-lt"/>
              </a:rPr>
              <a:t>plays </a:t>
            </a:r>
            <a:r>
              <a:rPr lang="en-GB" sz="2000" dirty="0">
                <a:latin typeface="+mj-lt"/>
              </a:rPr>
              <a:t>a complementary role, </a:t>
            </a:r>
            <a:endParaRPr lang="en-GB" sz="2000" dirty="0" smtClean="0">
              <a:latin typeface="+mj-lt"/>
            </a:endParaRPr>
          </a:p>
          <a:p>
            <a:pPr marL="285750" lvl="1" indent="-285750">
              <a:spcAft>
                <a:spcPts val="1200"/>
              </a:spcAft>
              <a:buClr>
                <a:srgbClr val="00786B"/>
              </a:buClr>
              <a:buSzPct val="150000"/>
              <a:buFont typeface="Arial" pitchFamily="34" charset="0"/>
              <a:buChar char="•"/>
            </a:pPr>
            <a:r>
              <a:rPr lang="de-DE" sz="2000" dirty="0" err="1" smtClean="0">
                <a:latin typeface="+mj-lt"/>
              </a:rPr>
              <a:t>is</a:t>
            </a:r>
            <a:r>
              <a:rPr lang="de-DE" sz="2000" dirty="0" smtClean="0">
                <a:latin typeface="+mj-lt"/>
              </a:rPr>
              <a:t> </a:t>
            </a:r>
            <a:r>
              <a:rPr lang="de-DE" sz="2000" dirty="0" err="1" smtClean="0">
                <a:latin typeface="+mj-lt"/>
              </a:rPr>
              <a:t>focussed</a:t>
            </a:r>
            <a:r>
              <a:rPr lang="de-DE" sz="2000" dirty="0" smtClean="0">
                <a:latin typeface="+mj-lt"/>
              </a:rPr>
              <a:t> on </a:t>
            </a:r>
            <a:r>
              <a:rPr lang="de-DE" sz="2000" dirty="0" err="1" smtClean="0">
                <a:latin typeface="+mj-lt"/>
              </a:rPr>
              <a:t>the</a:t>
            </a:r>
            <a:r>
              <a:rPr lang="de-DE" sz="2000" dirty="0" smtClean="0">
                <a:latin typeface="+mj-lt"/>
              </a:rPr>
              <a:t> </a:t>
            </a:r>
            <a:r>
              <a:rPr lang="de-DE" sz="2000" dirty="0" err="1" smtClean="0">
                <a:latin typeface="+mj-lt"/>
              </a:rPr>
              <a:t>needs</a:t>
            </a:r>
            <a:r>
              <a:rPr lang="de-DE" sz="2000" dirty="0" smtClean="0">
                <a:latin typeface="+mj-lt"/>
              </a:rPr>
              <a:t> </a:t>
            </a:r>
            <a:r>
              <a:rPr lang="de-DE" sz="2000" dirty="0" err="1" smtClean="0">
                <a:latin typeface="+mj-lt"/>
              </a:rPr>
              <a:t>of</a:t>
            </a:r>
            <a:r>
              <a:rPr lang="de-DE" sz="2000" dirty="0" smtClean="0">
                <a:latin typeface="+mj-lt"/>
              </a:rPr>
              <a:t> </a:t>
            </a:r>
            <a:r>
              <a:rPr lang="de-DE" sz="2000" dirty="0" err="1" smtClean="0">
                <a:latin typeface="+mj-lt"/>
              </a:rPr>
              <a:t>the</a:t>
            </a:r>
            <a:r>
              <a:rPr lang="de-DE" sz="2000" dirty="0" smtClean="0">
                <a:latin typeface="+mj-lt"/>
              </a:rPr>
              <a:t> </a:t>
            </a:r>
            <a:r>
              <a:rPr lang="de-DE" sz="2000" dirty="0" err="1" smtClean="0">
                <a:latin typeface="+mj-lt"/>
              </a:rPr>
              <a:t>states</a:t>
            </a:r>
            <a:r>
              <a:rPr lang="de-DE" sz="2000" dirty="0" smtClean="0">
                <a:latin typeface="+mj-lt"/>
              </a:rPr>
              <a:t> </a:t>
            </a:r>
            <a:endParaRPr lang="en-GB" sz="2000" dirty="0">
              <a:latin typeface="+mj-lt"/>
            </a:endParaRPr>
          </a:p>
          <a:p>
            <a:pPr marL="285750" lvl="1" indent="-285750">
              <a:spcAft>
                <a:spcPts val="1200"/>
              </a:spcAft>
              <a:buClr>
                <a:srgbClr val="00786B"/>
              </a:buClr>
              <a:buSzPct val="150000"/>
              <a:buFont typeface="Arial" pitchFamily="34" charset="0"/>
              <a:buChar char="•"/>
            </a:pPr>
            <a:r>
              <a:rPr lang="en-GB" sz="2000" dirty="0" smtClean="0">
                <a:latin typeface="+mj-lt"/>
              </a:rPr>
              <a:t>will </a:t>
            </a:r>
            <a:r>
              <a:rPr lang="en-GB" sz="2000" dirty="0">
                <a:latin typeface="+mj-lt"/>
              </a:rPr>
              <a:t>suffer in the future as it is strongly financed by EU, role of Horizon 2020 is unclear</a:t>
            </a:r>
          </a:p>
          <a:p>
            <a:pPr>
              <a:buClr>
                <a:srgbClr val="00786B"/>
              </a:buClr>
              <a:buSzPct val="150000"/>
            </a:pPr>
            <a:endParaRPr lang="en-GB" dirty="0" smtClean="0">
              <a:latin typeface="+mj-lt"/>
            </a:endParaRPr>
          </a:p>
        </p:txBody>
      </p:sp>
      <p:sp>
        <p:nvSpPr>
          <p:cNvPr id="2" name="Datumsplatzhalter 1"/>
          <p:cNvSpPr>
            <a:spLocks noGrp="1"/>
          </p:cNvSpPr>
          <p:nvPr>
            <p:ph type="dt" sz="half" idx="10"/>
          </p:nvPr>
        </p:nvSpPr>
        <p:spPr/>
        <p:txBody>
          <a:bodyPr/>
          <a:lstStyle/>
          <a:p>
            <a:endParaRPr lang="de-DE" dirty="0"/>
          </a:p>
        </p:txBody>
      </p:sp>
      <p:sp>
        <p:nvSpPr>
          <p:cNvPr id="3" name="Fußzeilenplatzhalter 2"/>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113623572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anim calcmode="lin" valueType="num">
                                      <p:cBhvr additive="base">
                                        <p:cTn id="11"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dirty="0"/>
          </a:p>
        </p:txBody>
      </p:sp>
      <p:sp>
        <p:nvSpPr>
          <p:cNvPr id="3" name="Foliennummernplatzhalter 2"/>
          <p:cNvSpPr>
            <a:spLocks noGrp="1"/>
          </p:cNvSpPr>
          <p:nvPr>
            <p:ph type="sldNum" sz="quarter" idx="11"/>
          </p:nvPr>
        </p:nvSpPr>
        <p:spPr/>
        <p:txBody>
          <a:bodyPr/>
          <a:lstStyle/>
          <a:p>
            <a:fld id="{0A013803-4526-4645-B715-105BE440F5D7}" type="slidenum">
              <a:rPr lang="de-DE" smtClean="0"/>
              <a:pPr/>
              <a:t>18</a:t>
            </a:fld>
            <a:endParaRPr lang="de-DE" dirty="0"/>
          </a:p>
        </p:txBody>
      </p:sp>
      <p:sp>
        <p:nvSpPr>
          <p:cNvPr id="4" name="Fußzeilenplatzhalter 3"/>
          <p:cNvSpPr>
            <a:spLocks noGrp="1"/>
          </p:cNvSpPr>
          <p:nvPr>
            <p:ph type="ftr" sz="quarter" idx="12"/>
          </p:nvPr>
        </p:nvSpPr>
        <p:spPr/>
        <p:txBody>
          <a:bodyPr/>
          <a:lstStyle/>
          <a:p>
            <a:pPr>
              <a:defRPr/>
            </a:pPr>
            <a:endParaRPr lang="de-DE" dirty="0"/>
          </a:p>
        </p:txBody>
      </p:sp>
      <p:sp>
        <p:nvSpPr>
          <p:cNvPr id="5" name="Textplatzhalter 4"/>
          <p:cNvSpPr>
            <a:spLocks noGrp="1"/>
          </p:cNvSpPr>
          <p:nvPr>
            <p:ph type="body" sz="quarter" idx="13"/>
          </p:nvPr>
        </p:nvSpPr>
        <p:spPr/>
        <p:txBody>
          <a:bodyPr/>
          <a:lstStyle/>
          <a:p>
            <a:pPr algn="ctr"/>
            <a:r>
              <a:rPr lang="en-GB" sz="3200" dirty="0" smtClean="0"/>
              <a:t>Thank you </a:t>
            </a:r>
            <a:r>
              <a:rPr lang="en-GB" sz="3200" dirty="0" smtClean="0">
                <a:latin typeface="+mn-lt"/>
              </a:rPr>
              <a:t>very much for your attention</a:t>
            </a:r>
          </a:p>
          <a:p>
            <a:pPr lvl="0" algn="ctr" defTabSz="914400" fontAlgn="auto">
              <a:lnSpc>
                <a:spcPct val="110000"/>
              </a:lnSpc>
              <a:spcBef>
                <a:spcPts val="0"/>
              </a:spcBef>
              <a:spcAft>
                <a:spcPts val="0"/>
              </a:spcAft>
              <a:buClrTx/>
              <a:buSzTx/>
            </a:pPr>
            <a:endParaRPr lang="en-GB" sz="1600" b="1" dirty="0" smtClean="0">
              <a:solidFill>
                <a:prstClr val="white"/>
              </a:solidFill>
              <a:latin typeface="+mn-lt"/>
              <a:cs typeface="Calibri"/>
            </a:endParaRPr>
          </a:p>
          <a:p>
            <a:pPr lvl="0" algn="ctr" defTabSz="914400" fontAlgn="auto">
              <a:lnSpc>
                <a:spcPct val="110000"/>
              </a:lnSpc>
              <a:spcBef>
                <a:spcPts val="0"/>
              </a:spcBef>
              <a:spcAft>
                <a:spcPts val="0"/>
              </a:spcAft>
              <a:buClrTx/>
              <a:buSzTx/>
            </a:pPr>
            <a:r>
              <a:rPr lang="en-GB" sz="2400" b="1" dirty="0" smtClean="0">
                <a:solidFill>
                  <a:prstClr val="white"/>
                </a:solidFill>
                <a:latin typeface="+mn-lt"/>
                <a:cs typeface="Calibri"/>
              </a:rPr>
              <a:t>Alexander Eickelpasch</a:t>
            </a:r>
          </a:p>
          <a:p>
            <a:pPr lvl="0" algn="ctr" defTabSz="914400" fontAlgn="auto">
              <a:lnSpc>
                <a:spcPct val="110000"/>
              </a:lnSpc>
              <a:spcBef>
                <a:spcPts val="0"/>
              </a:spcBef>
              <a:spcAft>
                <a:spcPts val="0"/>
              </a:spcAft>
              <a:buClrTx/>
              <a:buSzTx/>
            </a:pPr>
            <a:r>
              <a:rPr lang="en-GB" sz="2400" b="1" dirty="0" smtClean="0">
                <a:solidFill>
                  <a:prstClr val="white"/>
                </a:solidFill>
                <a:latin typeface="+mn-lt"/>
                <a:cs typeface="Calibri"/>
              </a:rPr>
              <a:t>+49 30 89789-680</a:t>
            </a:r>
          </a:p>
          <a:p>
            <a:pPr lvl="0" algn="ctr" defTabSz="914400" fontAlgn="auto">
              <a:lnSpc>
                <a:spcPct val="110000"/>
              </a:lnSpc>
              <a:spcBef>
                <a:spcPts val="0"/>
              </a:spcBef>
              <a:spcAft>
                <a:spcPts val="0"/>
              </a:spcAft>
              <a:buClrTx/>
              <a:buSzTx/>
            </a:pPr>
            <a:r>
              <a:rPr lang="en-GB" sz="2400" b="1" dirty="0" smtClean="0">
                <a:solidFill>
                  <a:prstClr val="white"/>
                </a:solidFill>
                <a:latin typeface="+mn-lt"/>
                <a:cs typeface="Calibri"/>
                <a:hlinkClick r:id="rId3"/>
              </a:rPr>
              <a:t>aeickelpasch@diw.de</a:t>
            </a:r>
            <a:endParaRPr lang="en-GB" sz="2400" b="1" dirty="0" smtClean="0">
              <a:solidFill>
                <a:prstClr val="white"/>
              </a:solidFill>
              <a:latin typeface="+mn-lt"/>
              <a:cs typeface="Calibri"/>
            </a:endParaRPr>
          </a:p>
          <a:p>
            <a:pPr lvl="0" algn="ctr" defTabSz="914400" fontAlgn="auto">
              <a:lnSpc>
                <a:spcPct val="110000"/>
              </a:lnSpc>
              <a:spcBef>
                <a:spcPts val="0"/>
              </a:spcBef>
              <a:spcAft>
                <a:spcPts val="0"/>
              </a:spcAft>
              <a:buClrTx/>
              <a:buSzTx/>
            </a:pPr>
            <a:endParaRPr lang="en-GB" sz="1600" b="1" dirty="0" smtClean="0">
              <a:solidFill>
                <a:prstClr val="white"/>
              </a:solidFill>
              <a:latin typeface="+mn-lt"/>
              <a:cs typeface="Calibri"/>
            </a:endParaRPr>
          </a:p>
          <a:p>
            <a:pPr lvl="0" algn="ctr" defTabSz="914400" fontAlgn="auto">
              <a:lnSpc>
                <a:spcPct val="110000"/>
              </a:lnSpc>
              <a:spcBef>
                <a:spcPts val="0"/>
              </a:spcBef>
              <a:spcAft>
                <a:spcPts val="0"/>
              </a:spcAft>
              <a:buClrTx/>
              <a:buSzTx/>
            </a:pPr>
            <a:endParaRPr lang="en-GB" sz="1600" b="1" dirty="0" smtClean="0">
              <a:solidFill>
                <a:prstClr val="white"/>
              </a:solidFill>
              <a:latin typeface="+mn-lt"/>
              <a:cs typeface="Calibri"/>
            </a:endParaRPr>
          </a:p>
          <a:p>
            <a:pPr lvl="0" algn="ctr" defTabSz="914400" fontAlgn="auto">
              <a:lnSpc>
                <a:spcPct val="110000"/>
              </a:lnSpc>
              <a:spcBef>
                <a:spcPts val="0"/>
              </a:spcBef>
              <a:spcAft>
                <a:spcPts val="0"/>
              </a:spcAft>
              <a:buClrTx/>
              <a:buSzTx/>
            </a:pPr>
            <a:endParaRPr lang="en-GB" sz="1600" b="1" dirty="0" smtClean="0">
              <a:solidFill>
                <a:prstClr val="white"/>
              </a:solidFill>
              <a:latin typeface="+mn-lt"/>
              <a:cs typeface="Calibri"/>
            </a:endParaRPr>
          </a:p>
          <a:p>
            <a:pPr lvl="0" algn="ctr" defTabSz="914400" fontAlgn="auto">
              <a:lnSpc>
                <a:spcPct val="110000"/>
              </a:lnSpc>
              <a:spcBef>
                <a:spcPts val="0"/>
              </a:spcBef>
              <a:spcAft>
                <a:spcPts val="0"/>
              </a:spcAft>
              <a:buClrTx/>
              <a:buSzTx/>
            </a:pPr>
            <a:r>
              <a:rPr lang="en-GB" sz="1600" b="1" dirty="0" smtClean="0">
                <a:solidFill>
                  <a:prstClr val="white"/>
                </a:solidFill>
                <a:latin typeface="+mn-lt"/>
                <a:cs typeface="Calibri"/>
              </a:rPr>
              <a:t>DIW Berlin — German </a:t>
            </a:r>
            <a:r>
              <a:rPr lang="en-GB" sz="1600" b="1" dirty="0" err="1" smtClean="0">
                <a:solidFill>
                  <a:prstClr val="white"/>
                </a:solidFill>
                <a:latin typeface="+mn-lt"/>
                <a:cs typeface="Calibri"/>
              </a:rPr>
              <a:t>Insitiute</a:t>
            </a:r>
            <a:r>
              <a:rPr lang="en-GB" sz="1600" b="1" dirty="0" smtClean="0">
                <a:solidFill>
                  <a:prstClr val="white"/>
                </a:solidFill>
                <a:latin typeface="+mn-lt"/>
                <a:cs typeface="Calibri"/>
              </a:rPr>
              <a:t> for Economic Research</a:t>
            </a:r>
          </a:p>
          <a:p>
            <a:pPr lvl="0" algn="ctr" defTabSz="914400" fontAlgn="auto">
              <a:lnSpc>
                <a:spcPct val="110000"/>
              </a:lnSpc>
              <a:spcBef>
                <a:spcPts val="0"/>
              </a:spcBef>
              <a:spcAft>
                <a:spcPts val="0"/>
              </a:spcAft>
              <a:buClrTx/>
              <a:buSzTx/>
            </a:pPr>
            <a:r>
              <a:rPr lang="en-GB" sz="1600" dirty="0" err="1" smtClean="0">
                <a:solidFill>
                  <a:prstClr val="white"/>
                </a:solidFill>
                <a:latin typeface="+mn-lt"/>
                <a:cs typeface="Calibri"/>
              </a:rPr>
              <a:t>Mohrenstraße</a:t>
            </a:r>
            <a:r>
              <a:rPr lang="en-GB" sz="1600" dirty="0" smtClean="0">
                <a:solidFill>
                  <a:prstClr val="white"/>
                </a:solidFill>
                <a:latin typeface="+mn-lt"/>
                <a:cs typeface="Calibri"/>
              </a:rPr>
              <a:t> 58, D-10117 Berlin, Germany</a:t>
            </a:r>
          </a:p>
          <a:p>
            <a:pPr lvl="0" algn="ctr" defTabSz="914400" fontAlgn="auto">
              <a:lnSpc>
                <a:spcPct val="110000"/>
              </a:lnSpc>
              <a:spcBef>
                <a:spcPts val="0"/>
              </a:spcBef>
              <a:spcAft>
                <a:spcPts val="0"/>
              </a:spcAft>
              <a:buClrTx/>
              <a:buSzTx/>
            </a:pPr>
            <a:r>
              <a:rPr lang="en-GB" sz="1600" dirty="0" smtClean="0">
                <a:solidFill>
                  <a:prstClr val="white"/>
                </a:solidFill>
                <a:latin typeface="+mn-lt"/>
                <a:cs typeface="Calibri"/>
              </a:rPr>
              <a:t>www.diw.de</a:t>
            </a:r>
          </a:p>
          <a:p>
            <a:endParaRPr lang="en-GB" dirty="0" smtClean="0"/>
          </a:p>
        </p:txBody>
      </p:sp>
      <p:sp>
        <p:nvSpPr>
          <p:cNvPr id="6" name="Textplatzhalter 5"/>
          <p:cNvSpPr>
            <a:spLocks noGrp="1"/>
          </p:cNvSpPr>
          <p:nvPr>
            <p:ph type="body" sz="quarter" idx="14"/>
          </p:nvPr>
        </p:nvSpPr>
        <p:spPr/>
        <p:txBody>
          <a:bodyPr/>
          <a:lstStyle/>
          <a:p>
            <a:endParaRPr lang="de-DE" dirty="0" smtClean="0"/>
          </a:p>
          <a:p>
            <a:endParaRPr lang="en-GB" dirty="0"/>
          </a:p>
        </p:txBody>
      </p:sp>
    </p:spTree>
    <p:extLst>
      <p:ext uri="{BB962C8B-B14F-4D97-AF65-F5344CB8AC3E}">
        <p14:creationId xmlns:p14="http://schemas.microsoft.com/office/powerpoint/2010/main" val="2154361061"/>
      </p:ext>
    </p:extLst>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5" name="Textfeld 4"/>
          <p:cNvSpPr txBox="1"/>
          <p:nvPr/>
        </p:nvSpPr>
        <p:spPr>
          <a:xfrm>
            <a:off x="1172316" y="1775279"/>
            <a:ext cx="7776812" cy="1785104"/>
          </a:xfrm>
          <a:prstGeom prst="rect">
            <a:avLst/>
          </a:prstGeom>
          <a:noFill/>
        </p:spPr>
        <p:txBody>
          <a:bodyPr wrap="square" rtlCol="0">
            <a:spAutoFit/>
          </a:bodyPr>
          <a:lstStyle/>
          <a:p>
            <a:pPr>
              <a:spcAft>
                <a:spcPts val="1200"/>
              </a:spcAft>
              <a:buClr>
                <a:srgbClr val="00786B"/>
              </a:buClr>
              <a:buSzPct val="150000"/>
            </a:pPr>
            <a:endParaRPr lang="de-DE" sz="2000" dirty="0" smtClean="0">
              <a:latin typeface="+mj-lt"/>
            </a:endParaRPr>
          </a:p>
          <a:p>
            <a:pPr>
              <a:spcAft>
                <a:spcPts val="1200"/>
              </a:spcAft>
              <a:buClr>
                <a:srgbClr val="00786B"/>
              </a:buClr>
              <a:buSzPct val="150000"/>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721695" cy="707886"/>
          </a:xfrm>
          <a:prstGeom prst="rect">
            <a:avLst/>
          </a:prstGeom>
          <a:noFill/>
        </p:spPr>
        <p:txBody>
          <a:bodyPr wrap="none" rtlCol="0">
            <a:spAutoFit/>
          </a:bodyPr>
          <a:lstStyle/>
          <a:p>
            <a:r>
              <a:rPr lang="en-US" sz="2000" b="1" dirty="0">
                <a:solidFill>
                  <a:schemeClr val="bg1"/>
                </a:solidFill>
              </a:rPr>
              <a:t>The German Research and Innovation System </a:t>
            </a:r>
            <a:endParaRPr lang="de-DE" sz="2000" b="1" dirty="0">
              <a:solidFill>
                <a:schemeClr val="bg1"/>
              </a:solidFill>
            </a:endParaRPr>
          </a:p>
          <a:p>
            <a:r>
              <a:rPr lang="en-US" sz="2000" b="1" dirty="0" smtClean="0">
                <a:solidFill>
                  <a:schemeClr val="bg1"/>
                </a:solidFill>
              </a:rPr>
              <a:t> </a:t>
            </a:r>
            <a:endParaRPr lang="de-DE" sz="2000" b="1" dirty="0" smtClean="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sp>
        <p:nvSpPr>
          <p:cNvPr id="13" name="Textfeld 12"/>
          <p:cNvSpPr txBox="1"/>
          <p:nvPr/>
        </p:nvSpPr>
        <p:spPr>
          <a:xfrm>
            <a:off x="6827374" y="1774830"/>
            <a:ext cx="2121753" cy="2092881"/>
          </a:xfrm>
          <a:prstGeom prst="rect">
            <a:avLst/>
          </a:prstGeom>
          <a:noFill/>
        </p:spPr>
        <p:txBody>
          <a:bodyPr wrap="square" rtlCol="0">
            <a:spAutoFit/>
          </a:bodyPr>
          <a:lstStyle/>
          <a:p>
            <a:pPr>
              <a:spcAft>
                <a:spcPts val="600"/>
              </a:spcAft>
              <a:buClr>
                <a:srgbClr val="00786B"/>
              </a:buClr>
              <a:buSzPct val="150000"/>
            </a:pPr>
            <a:r>
              <a:rPr lang="en-US" sz="2000" dirty="0" smtClean="0">
                <a:latin typeface="+mj-lt"/>
              </a:rPr>
              <a:t>Volume of funding at state level</a:t>
            </a:r>
          </a:p>
          <a:p>
            <a:pPr marL="285750" indent="-285750">
              <a:spcAft>
                <a:spcPts val="600"/>
              </a:spcAft>
              <a:buClr>
                <a:srgbClr val="00786B"/>
              </a:buClr>
              <a:buSzPct val="150000"/>
              <a:buFont typeface="Arial" pitchFamily="34" charset="0"/>
              <a:buChar char="•"/>
            </a:pPr>
            <a:r>
              <a:rPr lang="en-US" sz="2000" dirty="0" smtClean="0">
                <a:latin typeface="+mj-lt"/>
              </a:rPr>
              <a:t>In strong states funding is low (BW, </a:t>
            </a:r>
            <a:r>
              <a:rPr lang="en-US" sz="2000" dirty="0">
                <a:latin typeface="+mj-lt"/>
              </a:rPr>
              <a:t>B</a:t>
            </a:r>
            <a:r>
              <a:rPr lang="en-US" sz="2000" dirty="0" smtClean="0">
                <a:latin typeface="+mj-lt"/>
              </a:rPr>
              <a:t>avaria)</a:t>
            </a:r>
          </a:p>
          <a:p>
            <a:pPr marL="285750" indent="-285750">
              <a:spcAft>
                <a:spcPts val="1200"/>
              </a:spcAft>
              <a:buClr>
                <a:srgbClr val="00786B"/>
              </a:buClr>
              <a:buSzPct val="150000"/>
              <a:buFont typeface="Arial" pitchFamily="34" charset="0"/>
              <a:buChar char="•"/>
            </a:pPr>
            <a:endParaRPr lang="en-US" sz="2000" dirty="0" smtClean="0">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535" y="1384300"/>
            <a:ext cx="6577118" cy="4525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50979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0-#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04554" y="345148"/>
            <a:ext cx="1087414" cy="400110"/>
          </a:xfrm>
          <a:prstGeom prst="rect">
            <a:avLst/>
          </a:prstGeom>
          <a:noFill/>
        </p:spPr>
        <p:txBody>
          <a:bodyPr wrap="none" rtlCol="0">
            <a:spAutoFit/>
          </a:bodyPr>
          <a:lstStyle/>
          <a:p>
            <a:r>
              <a:rPr lang="en-US" sz="2000" b="1" dirty="0" smtClean="0">
                <a:solidFill>
                  <a:schemeClr val="bg1"/>
                </a:solidFill>
              </a:rPr>
              <a:t>Agenda</a:t>
            </a:r>
            <a:endParaRPr lang="de-DE" sz="2000" b="1" dirty="0" smtClean="0">
              <a:solidFill>
                <a:schemeClr val="bg1"/>
              </a:solidFill>
            </a:endParaRPr>
          </a:p>
        </p:txBody>
      </p:sp>
      <p:sp>
        <p:nvSpPr>
          <p:cNvPr id="7" name="Textfeld 6"/>
          <p:cNvSpPr txBox="1"/>
          <p:nvPr/>
        </p:nvSpPr>
        <p:spPr>
          <a:xfrm>
            <a:off x="1161288" y="1861962"/>
            <a:ext cx="7692426" cy="2708434"/>
          </a:xfrm>
          <a:prstGeom prst="rect">
            <a:avLst/>
          </a:prstGeom>
          <a:noFill/>
        </p:spPr>
        <p:txBody>
          <a:bodyPr wrap="square" rtlCol="0">
            <a:spAutoFit/>
          </a:bodyPr>
          <a:lstStyle/>
          <a:p>
            <a:pPr marL="457200" indent="-457200">
              <a:spcAft>
                <a:spcPts val="1200"/>
              </a:spcAft>
              <a:buClr>
                <a:srgbClr val="00786B"/>
              </a:buClr>
              <a:buSzPct val="150000"/>
              <a:buFont typeface="+mj-lt"/>
              <a:buAutoNum type="arabicPeriod"/>
            </a:pPr>
            <a:r>
              <a:rPr lang="en-GB" sz="2000" b="1" dirty="0">
                <a:latin typeface="+mj-lt"/>
              </a:rPr>
              <a:t>The German research and innovation system </a:t>
            </a:r>
          </a:p>
          <a:p>
            <a:pPr marL="457200" indent="-457200">
              <a:spcAft>
                <a:spcPts val="1200"/>
              </a:spcAft>
              <a:buClr>
                <a:srgbClr val="00786B"/>
              </a:buClr>
              <a:buSzPct val="150000"/>
              <a:buFont typeface="+mj-lt"/>
              <a:buAutoNum type="arabicPeriod"/>
            </a:pPr>
            <a:r>
              <a:rPr lang="en-US" sz="2000" b="1" dirty="0">
                <a:latin typeface="+mj-lt"/>
              </a:rPr>
              <a:t>R&amp;D and innovation policies of the states</a:t>
            </a:r>
            <a:endParaRPr lang="de-DE" sz="2000" b="1" dirty="0">
              <a:latin typeface="+mj-lt"/>
            </a:endParaRPr>
          </a:p>
          <a:p>
            <a:pPr marL="914400" lvl="1" indent="-457200">
              <a:spcAft>
                <a:spcPts val="1200"/>
              </a:spcAft>
              <a:buClr>
                <a:srgbClr val="00786B"/>
              </a:buClr>
              <a:buSzPct val="150000"/>
              <a:buFont typeface="Arial" pitchFamily="34" charset="0"/>
              <a:buChar char="•"/>
            </a:pPr>
            <a:r>
              <a:rPr lang="en-GB" sz="2000" b="1" dirty="0" smtClean="0">
                <a:latin typeface="+mj-lt"/>
              </a:rPr>
              <a:t>Programmes by criteria broken down by states </a:t>
            </a:r>
          </a:p>
          <a:p>
            <a:pPr marL="914400" lvl="1" indent="-457200">
              <a:spcAft>
                <a:spcPts val="1200"/>
              </a:spcAft>
              <a:buClr>
                <a:srgbClr val="00786B"/>
              </a:buClr>
              <a:buSzPct val="150000"/>
              <a:buFont typeface="Arial" pitchFamily="34" charset="0"/>
              <a:buChar char="•"/>
            </a:pPr>
            <a:r>
              <a:rPr lang="en-GB" sz="2000" b="1" dirty="0" smtClean="0">
                <a:latin typeface="+mj-lt"/>
              </a:rPr>
              <a:t>Volume of the federal broken down by states </a:t>
            </a:r>
            <a:endParaRPr lang="en-GB" sz="2000" b="1" dirty="0">
              <a:latin typeface="+mj-lt"/>
            </a:endParaRPr>
          </a:p>
          <a:p>
            <a:pPr marL="914400" lvl="1" indent="-457200">
              <a:spcAft>
                <a:spcPts val="1200"/>
              </a:spcAft>
              <a:buClr>
                <a:srgbClr val="00786B"/>
              </a:buClr>
              <a:buSzPct val="150000"/>
              <a:buFont typeface="Arial" pitchFamily="34" charset="0"/>
              <a:buChar char="•"/>
            </a:pPr>
            <a:r>
              <a:rPr lang="en-GB" sz="2000" b="1" dirty="0" smtClean="0">
                <a:latin typeface="+mj-lt"/>
              </a:rPr>
              <a:t>Project funding from the perspective of the companies funded </a:t>
            </a:r>
          </a:p>
          <a:p>
            <a:pPr marL="457200" indent="-457200">
              <a:spcAft>
                <a:spcPts val="1200"/>
              </a:spcAft>
              <a:buClr>
                <a:srgbClr val="00786B"/>
              </a:buClr>
              <a:buSzPct val="150000"/>
              <a:buFont typeface="+mj-lt"/>
              <a:buAutoNum type="arabicPeriod"/>
            </a:pPr>
            <a:r>
              <a:rPr lang="en-GB" sz="2000" b="1" dirty="0">
                <a:latin typeface="+mj-lt"/>
              </a:rPr>
              <a:t>Conclusions</a:t>
            </a:r>
          </a:p>
        </p:txBody>
      </p:sp>
      <p:sp>
        <p:nvSpPr>
          <p:cNvPr id="2" name="Datumsplatzhalter 1"/>
          <p:cNvSpPr>
            <a:spLocks noGrp="1"/>
          </p:cNvSpPr>
          <p:nvPr>
            <p:ph type="dt" sz="half" idx="10"/>
          </p:nvPr>
        </p:nvSpPr>
        <p:spPr/>
        <p:txBody>
          <a:bodyPr/>
          <a:lstStyle/>
          <a:p>
            <a:endParaRPr lang="de-DE" dirty="0"/>
          </a:p>
        </p:txBody>
      </p:sp>
      <p:sp>
        <p:nvSpPr>
          <p:cNvPr id="3" name="Fußzeilenplatzhalter 2"/>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37425803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 calcmode="lin" valueType="num">
                                      <p:cBhvr additive="base">
                                        <p:cTn id="21" dur="5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 calcmode="lin" valueType="num">
                                      <p:cBhvr additive="base">
                                        <p:cTn id="25" dur="5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 calcmode="lin" valueType="num">
                                      <p:cBhvr additive="base">
                                        <p:cTn id="31" dur="5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pPr>
              <a:defRPr/>
            </a:pPr>
            <a:endParaRPr lang="de-DE" dirty="0"/>
          </a:p>
        </p:txBody>
      </p:sp>
      <p:sp>
        <p:nvSpPr>
          <p:cNvPr id="3" name="Foliennummernplatzhalter 2"/>
          <p:cNvSpPr>
            <a:spLocks noGrp="1"/>
          </p:cNvSpPr>
          <p:nvPr>
            <p:ph type="sldNum" sz="quarter" idx="11"/>
          </p:nvPr>
        </p:nvSpPr>
        <p:spPr/>
        <p:txBody>
          <a:bodyPr/>
          <a:lstStyle/>
          <a:p>
            <a:fld id="{0A013803-4526-4645-B715-105BE440F5D7}" type="slidenum">
              <a:rPr lang="de-DE" smtClean="0"/>
              <a:pPr/>
              <a:t>3</a:t>
            </a:fld>
            <a:endParaRPr lang="de-DE" dirty="0"/>
          </a:p>
        </p:txBody>
      </p:sp>
      <p:sp>
        <p:nvSpPr>
          <p:cNvPr id="4" name="Fußzeilenplatzhalter 3"/>
          <p:cNvSpPr>
            <a:spLocks noGrp="1"/>
          </p:cNvSpPr>
          <p:nvPr>
            <p:ph type="ftr" sz="quarter" idx="12"/>
          </p:nvPr>
        </p:nvSpPr>
        <p:spPr/>
        <p:txBody>
          <a:bodyPr/>
          <a:lstStyle/>
          <a:p>
            <a:pPr>
              <a:defRPr/>
            </a:pPr>
            <a:endParaRPr lang="de-DE" dirty="0"/>
          </a:p>
        </p:txBody>
      </p:sp>
      <p:sp>
        <p:nvSpPr>
          <p:cNvPr id="5" name="Textplatzhalter 4"/>
          <p:cNvSpPr>
            <a:spLocks noGrp="1"/>
          </p:cNvSpPr>
          <p:nvPr>
            <p:ph type="body" sz="quarter" idx="13"/>
          </p:nvPr>
        </p:nvSpPr>
        <p:spPr/>
        <p:txBody>
          <a:bodyPr/>
          <a:lstStyle/>
          <a:p>
            <a:pPr>
              <a:spcAft>
                <a:spcPts val="1200"/>
              </a:spcAft>
              <a:buClr>
                <a:srgbClr val="00786B"/>
              </a:buClr>
              <a:buSzPct val="150000"/>
            </a:pPr>
            <a:r>
              <a:rPr lang="en-GB" b="1" dirty="0"/>
              <a:t>The German research and innovation system </a:t>
            </a:r>
          </a:p>
        </p:txBody>
      </p:sp>
      <p:sp>
        <p:nvSpPr>
          <p:cNvPr id="6" name="Textplatzhalter 5"/>
          <p:cNvSpPr>
            <a:spLocks noGrp="1"/>
          </p:cNvSpPr>
          <p:nvPr>
            <p:ph type="body" sz="quarter" idx="14"/>
          </p:nvPr>
        </p:nvSpPr>
        <p:spPr/>
        <p:txBody>
          <a:bodyPr/>
          <a:lstStyle/>
          <a:p>
            <a:r>
              <a:rPr lang="de-DE" dirty="0" smtClean="0"/>
              <a:t>1</a:t>
            </a:r>
            <a:endParaRPr lang="en-GB" dirty="0"/>
          </a:p>
        </p:txBody>
      </p:sp>
    </p:spTree>
    <p:extLst>
      <p:ext uri="{BB962C8B-B14F-4D97-AF65-F5344CB8AC3E}">
        <p14:creationId xmlns:p14="http://schemas.microsoft.com/office/powerpoint/2010/main" val="962050637"/>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5" name="Textfeld 4"/>
          <p:cNvSpPr txBox="1"/>
          <p:nvPr/>
        </p:nvSpPr>
        <p:spPr>
          <a:xfrm>
            <a:off x="6210300" y="1328055"/>
            <a:ext cx="2233694" cy="3862596"/>
          </a:xfrm>
          <a:prstGeom prst="rect">
            <a:avLst/>
          </a:prstGeom>
          <a:noFill/>
        </p:spPr>
        <p:txBody>
          <a:bodyPr wrap="square" rtlCol="0">
            <a:spAutoFit/>
          </a:bodyPr>
          <a:lstStyle/>
          <a:p>
            <a:pPr>
              <a:spcAft>
                <a:spcPts val="1200"/>
              </a:spcAft>
              <a:buClr>
                <a:srgbClr val="00786B"/>
              </a:buClr>
              <a:buSzPct val="150000"/>
            </a:pPr>
            <a:r>
              <a:rPr lang="en-GB" sz="2000" dirty="0" smtClean="0">
                <a:latin typeface="+mj-lt"/>
              </a:rPr>
              <a:t>2009: 6,7 </a:t>
            </a:r>
            <a:r>
              <a:rPr lang="en-GB" sz="2000" dirty="0" err="1" smtClean="0">
                <a:latin typeface="+mj-lt"/>
              </a:rPr>
              <a:t>bn</a:t>
            </a:r>
            <a:r>
              <a:rPr lang="en-GB" sz="2000" dirty="0">
                <a:latin typeface="+mj-lt"/>
              </a:rPr>
              <a:t>, 2.82</a:t>
            </a:r>
            <a:r>
              <a:rPr lang="en-GB" sz="2000" dirty="0" smtClean="0">
                <a:latin typeface="+mj-lt"/>
              </a:rPr>
              <a:t>% of </a:t>
            </a:r>
            <a:r>
              <a:rPr lang="en-GB" sz="2000" dirty="0">
                <a:latin typeface="+mj-lt"/>
              </a:rPr>
              <a:t>GDP  - 2005: 5,5 </a:t>
            </a:r>
            <a:r>
              <a:rPr lang="en-GB" sz="2000" dirty="0" err="1">
                <a:latin typeface="+mj-lt"/>
              </a:rPr>
              <a:t>bn</a:t>
            </a:r>
            <a:r>
              <a:rPr lang="en-GB" sz="2000" dirty="0">
                <a:latin typeface="+mj-lt"/>
              </a:rPr>
              <a:t>  (2.51%)</a:t>
            </a:r>
          </a:p>
          <a:p>
            <a:pPr>
              <a:spcAft>
                <a:spcPts val="600"/>
              </a:spcAft>
              <a:buClr>
                <a:srgbClr val="00786B"/>
              </a:buClr>
              <a:buSzPct val="150000"/>
            </a:pPr>
            <a:r>
              <a:rPr lang="en-GB" sz="2000" dirty="0">
                <a:latin typeface="+mj-lt"/>
              </a:rPr>
              <a:t>Private enterprise sector: </a:t>
            </a:r>
            <a:endParaRPr lang="en-GB" sz="2000" dirty="0" smtClean="0">
              <a:latin typeface="+mj-lt"/>
            </a:endParaRPr>
          </a:p>
          <a:p>
            <a:pPr marL="342900" indent="-342900">
              <a:spcAft>
                <a:spcPts val="600"/>
              </a:spcAft>
              <a:buClr>
                <a:srgbClr val="00786B"/>
              </a:buClr>
              <a:buSzPct val="150000"/>
              <a:buFont typeface="Arial" pitchFamily="34" charset="0"/>
              <a:buChar char="•"/>
            </a:pPr>
            <a:r>
              <a:rPr lang="en-GB" sz="2000" dirty="0" smtClean="0">
                <a:latin typeface="+mj-lt"/>
              </a:rPr>
              <a:t>LE </a:t>
            </a:r>
            <a:r>
              <a:rPr lang="en-GB" sz="2000" dirty="0">
                <a:latin typeface="+mj-lt"/>
              </a:rPr>
              <a:t>(84%), </a:t>
            </a:r>
            <a:endParaRPr lang="en-GB" sz="2000" dirty="0" smtClean="0">
              <a:latin typeface="+mj-lt"/>
            </a:endParaRPr>
          </a:p>
          <a:p>
            <a:pPr marL="342900" indent="-342900">
              <a:spcAft>
                <a:spcPts val="600"/>
              </a:spcAft>
              <a:buClr>
                <a:srgbClr val="00786B"/>
              </a:buClr>
              <a:buSzPct val="150000"/>
              <a:buFont typeface="Arial" pitchFamily="34" charset="0"/>
              <a:buChar char="•"/>
            </a:pPr>
            <a:r>
              <a:rPr lang="en-GB" sz="2000" dirty="0" err="1" smtClean="0">
                <a:latin typeface="+mj-lt"/>
              </a:rPr>
              <a:t>AiF</a:t>
            </a:r>
            <a:r>
              <a:rPr lang="en-GB" sz="2000" dirty="0" smtClean="0">
                <a:latin typeface="+mj-lt"/>
              </a:rPr>
              <a:t> </a:t>
            </a:r>
            <a:r>
              <a:rPr lang="en-GB" sz="2000" dirty="0">
                <a:latin typeface="+mj-lt"/>
              </a:rPr>
              <a:t>(consortium for Industrial Research Associations)</a:t>
            </a:r>
          </a:p>
          <a:p>
            <a:pPr marL="285750" indent="-285750">
              <a:spcAft>
                <a:spcPts val="1200"/>
              </a:spcAft>
              <a:buClr>
                <a:srgbClr val="00786B"/>
              </a:buClr>
              <a:buSzPct val="150000"/>
              <a:buFont typeface="Arial" pitchFamily="34" charset="0"/>
              <a:buChar char="•"/>
            </a:pPr>
            <a:endParaRPr lang="en-GB" sz="2000" dirty="0" smtClean="0">
              <a:latin typeface="+mj-lt"/>
            </a:endParaRPr>
          </a:p>
        </p:txBody>
      </p:sp>
      <p:sp>
        <p:nvSpPr>
          <p:cNvPr id="9" name="Textfeld 8"/>
          <p:cNvSpPr txBox="1"/>
          <p:nvPr/>
        </p:nvSpPr>
        <p:spPr>
          <a:xfrm>
            <a:off x="1052154" y="963023"/>
            <a:ext cx="3265253" cy="400110"/>
          </a:xfrm>
          <a:prstGeom prst="rect">
            <a:avLst/>
          </a:prstGeom>
          <a:noFill/>
        </p:spPr>
        <p:txBody>
          <a:bodyPr wrap="none" rtlCol="0">
            <a:spAutoFit/>
          </a:bodyPr>
          <a:lstStyle/>
          <a:p>
            <a:r>
              <a:rPr lang="en-GB" sz="2000" dirty="0" smtClean="0">
                <a:latin typeface="+mj-lt"/>
              </a:rPr>
              <a:t>Where </a:t>
            </a:r>
            <a:r>
              <a:rPr lang="en-GB" sz="2000" dirty="0">
                <a:latin typeface="+mj-lt"/>
              </a:rPr>
              <a:t>does R&amp;D take </a:t>
            </a:r>
            <a:r>
              <a:rPr lang="en-GB" sz="2000" dirty="0" smtClean="0">
                <a:latin typeface="+mj-lt"/>
              </a:rPr>
              <a:t>place?</a:t>
            </a:r>
            <a:endParaRPr lang="de-DE" sz="2000" b="1" dirty="0" smtClean="0">
              <a:solidFill>
                <a:schemeClr val="bg1"/>
              </a:solidFill>
              <a:latin typeface="+mj-lt"/>
            </a:endParaRPr>
          </a:p>
        </p:txBody>
      </p:sp>
      <p:sp>
        <p:nvSpPr>
          <p:cNvPr id="10" name="Textfeld 9"/>
          <p:cNvSpPr txBox="1"/>
          <p:nvPr/>
        </p:nvSpPr>
        <p:spPr>
          <a:xfrm>
            <a:off x="1204554" y="375203"/>
            <a:ext cx="5721695" cy="400110"/>
          </a:xfrm>
          <a:prstGeom prst="rect">
            <a:avLst/>
          </a:prstGeom>
          <a:noFill/>
        </p:spPr>
        <p:txBody>
          <a:bodyPr wrap="none" rtlCol="0">
            <a:spAutoFit/>
          </a:bodyPr>
          <a:lstStyle/>
          <a:p>
            <a:r>
              <a:rPr lang="en-US" sz="2000" b="1" dirty="0" smtClean="0">
                <a:solidFill>
                  <a:schemeClr val="bg1"/>
                </a:solidFill>
              </a:rPr>
              <a:t>The German Research and Innovation System </a:t>
            </a:r>
            <a:endParaRPr lang="de-DE" sz="2000" b="1" dirty="0" smtClean="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883" y="1374775"/>
            <a:ext cx="5035118" cy="3464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hteck 3"/>
          <p:cNvSpPr/>
          <p:nvPr/>
        </p:nvSpPr>
        <p:spPr>
          <a:xfrm>
            <a:off x="482600" y="4936054"/>
            <a:ext cx="8305800" cy="1438855"/>
          </a:xfrm>
          <a:prstGeom prst="rect">
            <a:avLst/>
          </a:prstGeom>
        </p:spPr>
        <p:txBody>
          <a:bodyPr wrap="square">
            <a:spAutoFit/>
          </a:bodyPr>
          <a:lstStyle/>
          <a:p>
            <a:pPr marL="285750" indent="-285750">
              <a:spcAft>
                <a:spcPts val="300"/>
              </a:spcAft>
              <a:buClr>
                <a:srgbClr val="00786B"/>
              </a:buClr>
              <a:buSzPct val="150000"/>
              <a:buFont typeface="Arial" pitchFamily="34" charset="0"/>
              <a:buChar char="•"/>
            </a:pPr>
            <a:r>
              <a:rPr lang="en-GB" sz="2000" dirty="0" smtClean="0">
                <a:latin typeface="+mj-lt"/>
              </a:rPr>
              <a:t>Government </a:t>
            </a:r>
            <a:r>
              <a:rPr lang="en-GB" sz="2000" dirty="0">
                <a:latin typeface="+mj-lt"/>
              </a:rPr>
              <a:t>and private non-profit sector: </a:t>
            </a:r>
          </a:p>
          <a:p>
            <a:pPr marL="742950" lvl="1" indent="-285750">
              <a:spcAft>
                <a:spcPts val="300"/>
              </a:spcAft>
              <a:buClr>
                <a:srgbClr val="00786B"/>
              </a:buClr>
              <a:buSzPct val="150000"/>
              <a:buFont typeface="Arial" pitchFamily="34" charset="0"/>
              <a:buChar char="•"/>
            </a:pPr>
            <a:r>
              <a:rPr lang="en-GB" sz="2000" dirty="0">
                <a:latin typeface="+mj-lt"/>
              </a:rPr>
              <a:t>Max-Planck institutes (MPG), </a:t>
            </a:r>
            <a:r>
              <a:rPr lang="en-GB" sz="2000" dirty="0" smtClean="0">
                <a:latin typeface="+mj-lt"/>
              </a:rPr>
              <a:t> </a:t>
            </a:r>
            <a:r>
              <a:rPr lang="en-GB" sz="2000" dirty="0" err="1" smtClean="0">
                <a:latin typeface="+mj-lt"/>
              </a:rPr>
              <a:t>Fraunhofer-Gesellschaft</a:t>
            </a:r>
            <a:r>
              <a:rPr lang="en-GB" sz="2000" dirty="0" smtClean="0">
                <a:latin typeface="+mj-lt"/>
              </a:rPr>
              <a:t> </a:t>
            </a:r>
            <a:r>
              <a:rPr lang="en-GB" sz="2000" dirty="0">
                <a:latin typeface="+mj-lt"/>
              </a:rPr>
              <a:t>(</a:t>
            </a:r>
            <a:r>
              <a:rPr lang="en-GB" sz="2000" dirty="0" err="1">
                <a:latin typeface="+mj-lt"/>
              </a:rPr>
              <a:t>FhG</a:t>
            </a:r>
            <a:r>
              <a:rPr lang="en-GB" sz="2000" dirty="0" smtClean="0">
                <a:latin typeface="+mj-lt"/>
              </a:rPr>
              <a:t>), Helmholtz </a:t>
            </a:r>
            <a:r>
              <a:rPr lang="en-GB" sz="2000" dirty="0">
                <a:latin typeface="+mj-lt"/>
              </a:rPr>
              <a:t>Association (HGF), </a:t>
            </a:r>
            <a:r>
              <a:rPr lang="en-GB" sz="2000" dirty="0" smtClean="0">
                <a:latin typeface="+mj-lt"/>
              </a:rPr>
              <a:t> Leibniz </a:t>
            </a:r>
            <a:r>
              <a:rPr lang="en-GB" sz="2000" dirty="0">
                <a:latin typeface="+mj-lt"/>
              </a:rPr>
              <a:t>Association (WGL), </a:t>
            </a:r>
          </a:p>
          <a:p>
            <a:pPr marL="742950" lvl="1" indent="-285750">
              <a:spcAft>
                <a:spcPts val="300"/>
              </a:spcAft>
              <a:buClr>
                <a:srgbClr val="00786B"/>
              </a:buClr>
              <a:buSzPct val="150000"/>
              <a:buFont typeface="Arial" pitchFamily="34" charset="0"/>
              <a:buChar char="•"/>
            </a:pPr>
            <a:r>
              <a:rPr lang="en-GB" sz="2000" dirty="0">
                <a:latin typeface="+mj-lt"/>
              </a:rPr>
              <a:t>federal government and state government research organisations</a:t>
            </a:r>
          </a:p>
        </p:txBody>
      </p:sp>
    </p:spTree>
    <p:extLst>
      <p:ext uri="{BB962C8B-B14F-4D97-AF65-F5344CB8AC3E}">
        <p14:creationId xmlns:p14="http://schemas.microsoft.com/office/powerpoint/2010/main" val="1313703025"/>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5" name="Textfeld 4"/>
          <p:cNvSpPr txBox="1"/>
          <p:nvPr/>
        </p:nvSpPr>
        <p:spPr>
          <a:xfrm>
            <a:off x="1204554" y="1330777"/>
            <a:ext cx="7776812" cy="4093428"/>
          </a:xfrm>
          <a:prstGeom prst="rect">
            <a:avLst/>
          </a:prstGeom>
        </p:spPr>
        <p:txBody>
          <a:bodyPr wrap="square">
            <a:spAutoFit/>
          </a:bodyPr>
          <a:lstStyle>
            <a:defPPr>
              <a:defRPr lang="de-DE"/>
            </a:defPPr>
            <a:lvl1pPr marL="285750" indent="-285750">
              <a:spcAft>
                <a:spcPts val="300"/>
              </a:spcAft>
              <a:buClr>
                <a:srgbClr val="00786B"/>
              </a:buClr>
              <a:buSzPct val="150000"/>
              <a:buFont typeface="Arial" pitchFamily="34" charset="0"/>
              <a:buChar char="•"/>
              <a:defRPr sz="2000">
                <a:latin typeface="+mj-lt"/>
              </a:defRPr>
            </a:lvl1pPr>
            <a:lvl2pPr marL="742950" lvl="1" indent="-285750">
              <a:spcAft>
                <a:spcPts val="300"/>
              </a:spcAft>
              <a:buClr>
                <a:srgbClr val="00786B"/>
              </a:buClr>
              <a:buSzPct val="150000"/>
              <a:buFont typeface="Arial" pitchFamily="34" charset="0"/>
              <a:buChar char="•"/>
              <a:defRPr sz="2000">
                <a:latin typeface="+mj-lt"/>
              </a:defRPr>
            </a:lvl2pPr>
          </a:lstStyle>
          <a:p>
            <a:pPr marL="0" indent="0">
              <a:buNone/>
            </a:pPr>
            <a:r>
              <a:rPr lang="en-US" dirty="0"/>
              <a:t>Funding  of R&amp;D by </a:t>
            </a:r>
            <a:r>
              <a:rPr lang="en-US" dirty="0" smtClean="0"/>
              <a:t>government</a:t>
            </a:r>
          </a:p>
          <a:p>
            <a:pPr marL="0" indent="0">
              <a:buNone/>
            </a:pPr>
            <a:endParaRPr lang="en-US" dirty="0"/>
          </a:p>
          <a:p>
            <a:r>
              <a:rPr lang="en-US" dirty="0"/>
              <a:t>Institutional Funding (of PROs; long </a:t>
            </a:r>
            <a:r>
              <a:rPr lang="en-US" dirty="0" smtClean="0"/>
              <a:t>term; 42% of fed. exp.)</a:t>
            </a:r>
            <a:endParaRPr lang="en-US" dirty="0"/>
          </a:p>
          <a:p>
            <a:pPr lvl="1"/>
            <a:r>
              <a:rPr lang="en-US" dirty="0"/>
              <a:t>PROs </a:t>
            </a:r>
            <a:r>
              <a:rPr lang="en-GB" dirty="0"/>
              <a:t>MPG, </a:t>
            </a:r>
            <a:r>
              <a:rPr lang="en-GB" dirty="0" err="1"/>
              <a:t>FhG</a:t>
            </a:r>
            <a:r>
              <a:rPr lang="en-GB" dirty="0"/>
              <a:t>, DFG, </a:t>
            </a:r>
            <a:r>
              <a:rPr lang="en-GB" dirty="0" smtClean="0"/>
              <a:t>HGF, WGL</a:t>
            </a:r>
            <a:endParaRPr lang="en-US" dirty="0"/>
          </a:p>
          <a:p>
            <a:pPr lvl="1"/>
            <a:r>
              <a:rPr lang="en-GB" dirty="0"/>
              <a:t>Funders are the BMBF, </a:t>
            </a:r>
            <a:r>
              <a:rPr lang="en-GB" dirty="0" err="1"/>
              <a:t>BMWi</a:t>
            </a:r>
            <a:r>
              <a:rPr lang="en-GB" dirty="0"/>
              <a:t>, partly in cooperation with the federal states (</a:t>
            </a:r>
            <a:r>
              <a:rPr lang="en-US" dirty="0"/>
              <a:t>Joint Science Conference (GWK)  acc. to Art. 91b of the German Basic Law</a:t>
            </a:r>
            <a:r>
              <a:rPr lang="en-US" dirty="0" smtClean="0"/>
              <a:t>)</a:t>
            </a:r>
          </a:p>
          <a:p>
            <a:pPr lvl="1"/>
            <a:endParaRPr lang="en-US" dirty="0"/>
          </a:p>
          <a:p>
            <a:r>
              <a:rPr lang="en-US" dirty="0" smtClean="0"/>
              <a:t>Project </a:t>
            </a:r>
            <a:r>
              <a:rPr lang="en-US" dirty="0"/>
              <a:t>funding (target oriented, short to </a:t>
            </a:r>
            <a:r>
              <a:rPr lang="en-US" dirty="0" smtClean="0"/>
              <a:t>medium-term; 50%) </a:t>
            </a:r>
            <a:endParaRPr lang="en-US" dirty="0"/>
          </a:p>
          <a:p>
            <a:pPr lvl="1"/>
            <a:r>
              <a:rPr lang="en-US" dirty="0"/>
              <a:t>Direct (specific research/ technology area </a:t>
            </a:r>
            <a:r>
              <a:rPr lang="de-DE" dirty="0"/>
              <a:t>e.g. </a:t>
            </a:r>
            <a:r>
              <a:rPr lang="en-GB" dirty="0"/>
              <a:t>biotech, nanotech, aviation, transport, energy, environment, IT</a:t>
            </a:r>
            <a:r>
              <a:rPr lang="en-US" dirty="0"/>
              <a:t>)</a:t>
            </a:r>
          </a:p>
          <a:p>
            <a:pPr lvl="1"/>
            <a:r>
              <a:rPr lang="en-US" dirty="0"/>
              <a:t>Indirect (technology open)</a:t>
            </a: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721695" cy="400110"/>
          </a:xfrm>
          <a:prstGeom prst="rect">
            <a:avLst/>
          </a:prstGeom>
          <a:noFill/>
        </p:spPr>
        <p:txBody>
          <a:bodyPr wrap="none" rtlCol="0">
            <a:spAutoFit/>
          </a:bodyPr>
          <a:lstStyle/>
          <a:p>
            <a:r>
              <a:rPr lang="en-US" sz="2000" b="1" dirty="0" smtClean="0">
                <a:solidFill>
                  <a:schemeClr val="bg1"/>
                </a:solidFill>
              </a:rPr>
              <a:t>The German Research and Innovation System </a:t>
            </a:r>
            <a:endParaRPr lang="de-DE" sz="2000" b="1" dirty="0" smtClean="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spTree>
    <p:extLst>
      <p:ext uri="{BB962C8B-B14F-4D97-AF65-F5344CB8AC3E}">
        <p14:creationId xmlns:p14="http://schemas.microsoft.com/office/powerpoint/2010/main" val="384788352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721695" cy="400110"/>
          </a:xfrm>
          <a:prstGeom prst="rect">
            <a:avLst/>
          </a:prstGeom>
          <a:noFill/>
        </p:spPr>
        <p:txBody>
          <a:bodyPr wrap="none" rtlCol="0">
            <a:spAutoFit/>
          </a:bodyPr>
          <a:lstStyle/>
          <a:p>
            <a:r>
              <a:rPr lang="en-US" sz="2000" b="1" dirty="0" smtClean="0">
                <a:solidFill>
                  <a:schemeClr val="bg1"/>
                </a:solidFill>
              </a:rPr>
              <a:t>The German Research and Innovation System </a:t>
            </a:r>
            <a:endParaRPr lang="de-DE" sz="2000" b="1" dirty="0" smtClean="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263" y="1136649"/>
            <a:ext cx="3693701" cy="51085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0863" y="1071273"/>
            <a:ext cx="3894137" cy="5208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654989"/>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feld 4"/>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6" name="Textfeld 5"/>
          <p:cNvSpPr txBox="1"/>
          <p:nvPr/>
        </p:nvSpPr>
        <p:spPr>
          <a:xfrm>
            <a:off x="1204554" y="375203"/>
            <a:ext cx="5721695" cy="400110"/>
          </a:xfrm>
          <a:prstGeom prst="rect">
            <a:avLst/>
          </a:prstGeom>
          <a:noFill/>
        </p:spPr>
        <p:txBody>
          <a:bodyPr wrap="none" rtlCol="0">
            <a:spAutoFit/>
          </a:bodyPr>
          <a:lstStyle/>
          <a:p>
            <a:r>
              <a:rPr lang="en-US" sz="2000" b="1" dirty="0">
                <a:solidFill>
                  <a:schemeClr val="bg1"/>
                </a:solidFill>
              </a:rPr>
              <a:t>The German Research and Innovation System </a:t>
            </a:r>
            <a:endParaRPr lang="de-DE" sz="2000" b="1" dirty="0">
              <a:solidFill>
                <a:schemeClr val="bg1"/>
              </a:solidFill>
            </a:endParaRPr>
          </a:p>
        </p:txBody>
      </p:sp>
      <p:graphicFrame>
        <p:nvGraphicFramePr>
          <p:cNvPr id="7" name="Tabelle 6"/>
          <p:cNvGraphicFramePr>
            <a:graphicFrameLocks noGrp="1"/>
          </p:cNvGraphicFramePr>
          <p:nvPr>
            <p:extLst>
              <p:ext uri="{D42A27DB-BD31-4B8C-83A1-F6EECF244321}">
                <p14:modId xmlns:p14="http://schemas.microsoft.com/office/powerpoint/2010/main" val="3350143323"/>
              </p:ext>
            </p:extLst>
          </p:nvPr>
        </p:nvGraphicFramePr>
        <p:xfrm>
          <a:off x="1081090" y="1361486"/>
          <a:ext cx="5459410" cy="4659265"/>
        </p:xfrm>
        <a:graphic>
          <a:graphicData uri="http://schemas.openxmlformats.org/drawingml/2006/table">
            <a:tbl>
              <a:tblPr firstRow="1" firstCol="1" bandRow="1">
                <a:tableStyleId>{5C22544A-7EE6-4342-B048-85BDC9FD1C3A}</a:tableStyleId>
              </a:tblPr>
              <a:tblGrid>
                <a:gridCol w="4062410"/>
                <a:gridCol w="749300"/>
                <a:gridCol w="647700"/>
              </a:tblGrid>
              <a:tr h="327614">
                <a:tc>
                  <a:txBody>
                    <a:bodyPr/>
                    <a:lstStyle/>
                    <a:p>
                      <a:pPr>
                        <a:spcAft>
                          <a:spcPts val="0"/>
                        </a:spcAft>
                      </a:pPr>
                      <a:r>
                        <a:rPr lang="en-GB" sz="1600" dirty="0">
                          <a:effectLst/>
                          <a:latin typeface="+mj-lt"/>
                        </a:rPr>
                        <a:t> </a:t>
                      </a:r>
                      <a:endParaRPr lang="de-DE" sz="1600" dirty="0">
                        <a:effectLst/>
                        <a:latin typeface="+mj-lt"/>
                        <a:ea typeface="Times New Roman"/>
                      </a:endParaRPr>
                    </a:p>
                  </a:txBody>
                  <a:tcPr marL="68580" marR="68580" marT="0" marB="0"/>
                </a:tc>
                <a:tc>
                  <a:txBody>
                    <a:bodyPr/>
                    <a:lstStyle/>
                    <a:p>
                      <a:pPr algn="ctr">
                        <a:spcAft>
                          <a:spcPts val="0"/>
                        </a:spcAft>
                      </a:pPr>
                      <a:r>
                        <a:rPr lang="en-GB" sz="1600" dirty="0" err="1">
                          <a:effectLst/>
                          <a:latin typeface="+mj-lt"/>
                        </a:rPr>
                        <a:t>BMWi</a:t>
                      </a:r>
                      <a:endParaRPr lang="de-DE" sz="1600" dirty="0">
                        <a:effectLst/>
                        <a:latin typeface="+mj-lt"/>
                        <a:ea typeface="Times New Roman"/>
                      </a:endParaRPr>
                    </a:p>
                  </a:txBody>
                  <a:tcPr marL="68580" marR="68580" marT="0" marB="0" anchor="ctr"/>
                </a:tc>
                <a:tc>
                  <a:txBody>
                    <a:bodyPr/>
                    <a:lstStyle/>
                    <a:p>
                      <a:pPr algn="ctr">
                        <a:spcAft>
                          <a:spcPts val="0"/>
                        </a:spcAft>
                      </a:pPr>
                      <a:r>
                        <a:rPr lang="en-GB" sz="1600" dirty="0">
                          <a:effectLst/>
                          <a:latin typeface="+mj-lt"/>
                        </a:rPr>
                        <a:t>BMBF</a:t>
                      </a:r>
                      <a:endParaRPr lang="de-DE" sz="1600" dirty="0">
                        <a:effectLst/>
                        <a:latin typeface="+mj-lt"/>
                        <a:ea typeface="Times New Roman"/>
                      </a:endParaRPr>
                    </a:p>
                  </a:txBody>
                  <a:tcPr marL="68580" marR="68580" marT="0" marB="0" anchor="ctr"/>
                </a:tc>
              </a:tr>
              <a:tr h="254803">
                <a:tc>
                  <a:txBody>
                    <a:bodyPr/>
                    <a:lstStyle/>
                    <a:p>
                      <a:pPr>
                        <a:spcAft>
                          <a:spcPts val="0"/>
                        </a:spcAft>
                      </a:pPr>
                      <a:r>
                        <a:rPr lang="en-GB" sz="1600" dirty="0">
                          <a:effectLst/>
                          <a:latin typeface="+mj-lt"/>
                        </a:rPr>
                        <a:t>Funding of R&amp;D projects</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de-DE" sz="1600" dirty="0" smtClean="0">
                          <a:effectLst/>
                          <a:latin typeface="+mj-lt"/>
                        </a:rPr>
                        <a:t>SME Central</a:t>
                      </a:r>
                      <a:r>
                        <a:rPr lang="de-DE" sz="1600" baseline="0" dirty="0" smtClean="0">
                          <a:effectLst/>
                          <a:latin typeface="+mj-lt"/>
                        </a:rPr>
                        <a:t> Innovation Programme (</a:t>
                      </a:r>
                      <a:r>
                        <a:rPr lang="de-DE" sz="1600" dirty="0" smtClean="0">
                          <a:effectLst/>
                          <a:latin typeface="+mj-lt"/>
                        </a:rPr>
                        <a:t>ZIM)</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X</a:t>
                      </a:r>
                      <a:endParaRPr lang="de-DE" sz="160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r>
              <a:tr h="254803">
                <a:tc>
                  <a:txBody>
                    <a:bodyPr/>
                    <a:lstStyle/>
                    <a:p>
                      <a:pPr marL="800100" lvl="1" indent="-342900">
                        <a:spcAft>
                          <a:spcPts val="0"/>
                        </a:spcAft>
                        <a:buFont typeface="Courier New"/>
                        <a:buChar char="o"/>
                      </a:pPr>
                      <a:r>
                        <a:rPr lang="de-DE" sz="1600" dirty="0" smtClean="0">
                          <a:effectLst/>
                          <a:latin typeface="+mj-lt"/>
                          <a:ea typeface="Times New Roman"/>
                        </a:rPr>
                        <a:t>ZIM-SOLO</a:t>
                      </a:r>
                      <a:endParaRPr lang="de-DE" sz="1600" dirty="0">
                        <a:effectLst/>
                        <a:latin typeface="+mj-lt"/>
                        <a:ea typeface="Times New Roman"/>
                      </a:endParaRPr>
                    </a:p>
                  </a:txBody>
                  <a:tcPr marL="68580" marR="68580" marT="0" marB="0"/>
                </a:tc>
                <a:tc>
                  <a:txBody>
                    <a:bodyPr/>
                    <a:lstStyle/>
                    <a:p>
                      <a:pPr algn="ctr">
                        <a:spcAft>
                          <a:spcPts val="0"/>
                        </a:spcAft>
                      </a:pPr>
                      <a:r>
                        <a:rPr lang="de-DE" sz="1600" dirty="0" smtClean="0">
                          <a:effectLst/>
                          <a:latin typeface="+mj-lt"/>
                          <a:ea typeface="Times New Roman"/>
                        </a:rPr>
                        <a:t>X</a:t>
                      </a:r>
                      <a:endParaRPr lang="de-DE" sz="1600" dirty="0">
                        <a:effectLst/>
                        <a:latin typeface="+mj-lt"/>
                        <a:ea typeface="Times New Roman"/>
                      </a:endParaRPr>
                    </a:p>
                  </a:txBody>
                  <a:tcPr marL="68580" marR="68580" marT="0" marB="0"/>
                </a:tc>
                <a:tc>
                  <a:txBody>
                    <a:bodyPr/>
                    <a:lstStyle/>
                    <a:p>
                      <a:pPr algn="ctr">
                        <a:spcAft>
                          <a:spcPts val="0"/>
                        </a:spcAft>
                      </a:pPr>
                      <a:endParaRPr lang="de-DE" sz="1600" dirty="0">
                        <a:effectLst/>
                        <a:latin typeface="+mj-lt"/>
                        <a:ea typeface="Times New Roman"/>
                      </a:endParaRPr>
                    </a:p>
                  </a:txBody>
                  <a:tcPr marL="68580" marR="68580" marT="0" marB="0"/>
                </a:tc>
              </a:tr>
              <a:tr h="254803">
                <a:tc>
                  <a:txBody>
                    <a:bodyPr/>
                    <a:lstStyle/>
                    <a:p>
                      <a:pPr marL="800100" lvl="1" indent="-342900">
                        <a:spcAft>
                          <a:spcPts val="0"/>
                        </a:spcAft>
                        <a:buFont typeface="Courier New"/>
                        <a:buChar char="o"/>
                      </a:pPr>
                      <a:r>
                        <a:rPr lang="de-DE" sz="1600" dirty="0" smtClean="0">
                          <a:effectLst/>
                          <a:latin typeface="+mj-lt"/>
                          <a:ea typeface="Times New Roman"/>
                        </a:rPr>
                        <a:t>ZIM-KOOP</a:t>
                      </a:r>
                      <a:endParaRPr lang="de-DE" sz="1600" dirty="0">
                        <a:effectLst/>
                        <a:latin typeface="+mj-lt"/>
                        <a:ea typeface="Times New Roman"/>
                      </a:endParaRPr>
                    </a:p>
                  </a:txBody>
                  <a:tcPr marL="68580" marR="68580" marT="0" marB="0"/>
                </a:tc>
                <a:tc>
                  <a:txBody>
                    <a:bodyPr/>
                    <a:lstStyle/>
                    <a:p>
                      <a:pPr algn="ctr">
                        <a:spcAft>
                          <a:spcPts val="0"/>
                        </a:spcAft>
                      </a:pPr>
                      <a:r>
                        <a:rPr lang="de-DE" sz="1600" dirty="0" smtClean="0">
                          <a:effectLst/>
                          <a:latin typeface="+mj-lt"/>
                          <a:ea typeface="Times New Roman"/>
                        </a:rPr>
                        <a:t>X</a:t>
                      </a:r>
                      <a:endParaRPr lang="de-DE" sz="1600" dirty="0">
                        <a:effectLst/>
                        <a:latin typeface="+mj-lt"/>
                        <a:ea typeface="Times New Roman"/>
                      </a:endParaRPr>
                    </a:p>
                  </a:txBody>
                  <a:tcPr marL="68580" marR="68580" marT="0" marB="0"/>
                </a:tc>
                <a:tc>
                  <a:txBody>
                    <a:bodyPr/>
                    <a:lstStyle/>
                    <a:p>
                      <a:pPr algn="ctr">
                        <a:spcAft>
                          <a:spcPts val="0"/>
                        </a:spcAft>
                      </a:pP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de-DE" sz="1600" dirty="0" smtClean="0">
                          <a:effectLst/>
                          <a:latin typeface="+mj-lt"/>
                        </a:rPr>
                        <a:t>KMU-innovativ</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c>
                  <a:txBody>
                    <a:bodyPr/>
                    <a:lstStyle/>
                    <a:p>
                      <a:pPr algn="ctr">
                        <a:spcAft>
                          <a:spcPts val="0"/>
                        </a:spcAft>
                      </a:pPr>
                      <a:r>
                        <a:rPr lang="en-GB" sz="1600" dirty="0">
                          <a:effectLst/>
                          <a:latin typeface="+mj-lt"/>
                        </a:rPr>
                        <a:t>X</a:t>
                      </a: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en-GB" sz="1600" dirty="0" smtClean="0">
                          <a:effectLst/>
                          <a:latin typeface="+mj-lt"/>
                        </a:rPr>
                        <a:t>Enterprise Region</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c>
                  <a:txBody>
                    <a:bodyPr/>
                    <a:lstStyle/>
                    <a:p>
                      <a:pPr algn="ctr">
                        <a:spcAft>
                          <a:spcPts val="0"/>
                        </a:spcAft>
                      </a:pPr>
                      <a:r>
                        <a:rPr lang="en-GB" sz="1600" dirty="0">
                          <a:effectLst/>
                          <a:latin typeface="+mj-lt"/>
                        </a:rPr>
                        <a:t>X</a:t>
                      </a:r>
                      <a:endParaRPr lang="de-DE" sz="1600" dirty="0">
                        <a:effectLst/>
                        <a:latin typeface="+mj-lt"/>
                        <a:ea typeface="Times New Roman"/>
                      </a:endParaRPr>
                    </a:p>
                  </a:txBody>
                  <a:tcPr marL="68580" marR="68580" marT="0" marB="0"/>
                </a:tc>
              </a:tr>
              <a:tr h="254803">
                <a:tc>
                  <a:txBody>
                    <a:bodyPr/>
                    <a:lstStyle/>
                    <a:p>
                      <a:pPr>
                        <a:spcAft>
                          <a:spcPts val="0"/>
                        </a:spcAft>
                      </a:pPr>
                      <a:r>
                        <a:rPr lang="de-DE" sz="1600" dirty="0" smtClean="0">
                          <a:effectLst/>
                          <a:latin typeface="+mj-lt"/>
                          <a:ea typeface="Times New Roman"/>
                        </a:rPr>
                        <a:t>Soft </a:t>
                      </a:r>
                      <a:r>
                        <a:rPr lang="de-DE" sz="1600" dirty="0" err="1" smtClean="0">
                          <a:effectLst/>
                          <a:latin typeface="+mj-lt"/>
                          <a:ea typeface="Times New Roman"/>
                        </a:rPr>
                        <a:t>loans</a:t>
                      </a:r>
                      <a:endParaRPr lang="de-DE" sz="1600" dirty="0">
                        <a:effectLst/>
                        <a:latin typeface="+mj-lt"/>
                        <a:ea typeface="Times New Roman"/>
                      </a:endParaRPr>
                    </a:p>
                  </a:txBody>
                  <a:tcPr marL="68580" marR="68580" marT="0" marB="0"/>
                </a:tc>
                <a:tc>
                  <a:txBody>
                    <a:bodyPr/>
                    <a:lstStyle/>
                    <a:p>
                      <a:pPr algn="ctr">
                        <a:spcAft>
                          <a:spcPts val="0"/>
                        </a:spcAft>
                      </a:pPr>
                      <a:endParaRPr lang="de-DE" sz="1600" dirty="0">
                        <a:effectLst/>
                        <a:latin typeface="+mj-lt"/>
                        <a:ea typeface="Times New Roman"/>
                      </a:endParaRPr>
                    </a:p>
                  </a:txBody>
                  <a:tcPr marL="68580" marR="68580" marT="0" marB="0"/>
                </a:tc>
                <a:tc>
                  <a:txBody>
                    <a:bodyPr/>
                    <a:lstStyle/>
                    <a:p>
                      <a:pPr algn="ctr">
                        <a:spcAft>
                          <a:spcPts val="0"/>
                        </a:spcAft>
                      </a:pP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de-DE" sz="1600" dirty="0">
                          <a:effectLst/>
                          <a:latin typeface="+mj-lt"/>
                        </a:rPr>
                        <a:t>ERP Innovation Programme</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X</a:t>
                      </a:r>
                      <a:endParaRPr lang="de-DE" sz="160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r>
              <a:tr h="254803">
                <a:tc>
                  <a:txBody>
                    <a:bodyPr/>
                    <a:lstStyle/>
                    <a:p>
                      <a:pPr>
                        <a:spcAft>
                          <a:spcPts val="0"/>
                        </a:spcAft>
                      </a:pPr>
                      <a:r>
                        <a:rPr lang="en-GB" sz="1600" dirty="0">
                          <a:effectLst/>
                          <a:latin typeface="+mj-lt"/>
                        </a:rPr>
                        <a:t>Promotion of </a:t>
                      </a:r>
                      <a:r>
                        <a:rPr lang="en-GB" sz="1600" dirty="0" err="1">
                          <a:effectLst/>
                          <a:latin typeface="+mj-lt"/>
                        </a:rPr>
                        <a:t>Hightech</a:t>
                      </a:r>
                      <a:r>
                        <a:rPr lang="en-GB" sz="1600" dirty="0">
                          <a:effectLst/>
                          <a:latin typeface="+mj-lt"/>
                        </a:rPr>
                        <a:t> start ups</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en-GB" sz="1600" dirty="0" err="1">
                          <a:effectLst/>
                          <a:latin typeface="+mj-lt"/>
                        </a:rPr>
                        <a:t>HighTec</a:t>
                      </a:r>
                      <a:r>
                        <a:rPr lang="en-GB" sz="1600" dirty="0">
                          <a:effectLst/>
                          <a:latin typeface="+mj-lt"/>
                        </a:rPr>
                        <a:t> </a:t>
                      </a:r>
                      <a:r>
                        <a:rPr lang="en-GB" sz="1600" dirty="0" smtClean="0">
                          <a:effectLst/>
                          <a:latin typeface="+mj-lt"/>
                        </a:rPr>
                        <a:t>Start</a:t>
                      </a:r>
                      <a:r>
                        <a:rPr lang="en-GB" sz="1600" baseline="0" dirty="0" smtClean="0">
                          <a:effectLst/>
                          <a:latin typeface="+mj-lt"/>
                        </a:rPr>
                        <a:t> </a:t>
                      </a:r>
                      <a:r>
                        <a:rPr lang="en-GB" sz="1600" dirty="0" smtClean="0">
                          <a:effectLst/>
                          <a:latin typeface="+mj-lt"/>
                        </a:rPr>
                        <a:t>up Fund</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X</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en-GB" sz="1600" dirty="0">
                          <a:effectLst/>
                          <a:latin typeface="+mj-lt"/>
                        </a:rPr>
                        <a:t>EXIST</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X</a:t>
                      </a:r>
                      <a:endParaRPr lang="de-DE" sz="160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r>
              <a:tr h="254803">
                <a:tc>
                  <a:txBody>
                    <a:bodyPr/>
                    <a:lstStyle/>
                    <a:p>
                      <a:pPr>
                        <a:spcAft>
                          <a:spcPts val="0"/>
                        </a:spcAft>
                      </a:pPr>
                      <a:r>
                        <a:rPr lang="en-GB" sz="1600" dirty="0">
                          <a:effectLst/>
                          <a:latin typeface="+mj-lt"/>
                        </a:rPr>
                        <a:t>Promotion of technology transfer</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en-GB" sz="1600" dirty="0" smtClean="0">
                          <a:effectLst/>
                          <a:latin typeface="+mj-lt"/>
                        </a:rPr>
                        <a:t>Collective Industrial Research (IGF)</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X</a:t>
                      </a:r>
                      <a:endParaRPr lang="de-DE" sz="160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en-GB" sz="1600" dirty="0">
                          <a:effectLst/>
                          <a:latin typeface="+mj-lt"/>
                        </a:rPr>
                        <a:t>INNO-KOM-</a:t>
                      </a:r>
                      <a:r>
                        <a:rPr lang="en-GB" sz="1600" dirty="0" err="1">
                          <a:effectLst/>
                          <a:latin typeface="+mj-lt"/>
                        </a:rPr>
                        <a:t>Ost</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X</a:t>
                      </a:r>
                      <a:endParaRPr lang="de-DE" sz="1600">
                        <a:effectLst/>
                        <a:latin typeface="+mj-lt"/>
                        <a:ea typeface="Times New Roman"/>
                      </a:endParaRPr>
                    </a:p>
                  </a:txBody>
                  <a:tcPr marL="68580" marR="68580" marT="0" marB="0"/>
                </a:tc>
                <a:tc>
                  <a:txBody>
                    <a:bodyPr/>
                    <a:lstStyle/>
                    <a:p>
                      <a:pPr algn="ctr">
                        <a:spcAft>
                          <a:spcPts val="0"/>
                        </a:spcAft>
                      </a:pPr>
                      <a:r>
                        <a:rPr lang="en-GB" sz="1600">
                          <a:effectLst/>
                          <a:latin typeface="+mj-lt"/>
                        </a:rPr>
                        <a:t> </a:t>
                      </a:r>
                      <a:endParaRPr lang="de-DE" sz="1600">
                        <a:effectLst/>
                        <a:latin typeface="+mj-lt"/>
                        <a:ea typeface="Times New Roman"/>
                      </a:endParaRPr>
                    </a:p>
                  </a:txBody>
                  <a:tcPr marL="68580" marR="68580" marT="0" marB="0"/>
                </a:tc>
              </a:tr>
              <a:tr h="254803">
                <a:tc>
                  <a:txBody>
                    <a:bodyPr/>
                    <a:lstStyle/>
                    <a:p>
                      <a:pPr>
                        <a:spcAft>
                          <a:spcPts val="0"/>
                        </a:spcAft>
                      </a:pPr>
                      <a:r>
                        <a:rPr lang="en-GB" sz="1600" dirty="0">
                          <a:effectLst/>
                          <a:latin typeface="+mj-lt"/>
                        </a:rPr>
                        <a:t>Cluster policies</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en-GB" sz="1600" dirty="0" smtClean="0">
                          <a:effectLst/>
                          <a:latin typeface="+mj-lt"/>
                        </a:rPr>
                        <a:t>(Competence </a:t>
                      </a:r>
                      <a:r>
                        <a:rPr lang="en-GB" sz="1600" dirty="0">
                          <a:effectLst/>
                          <a:latin typeface="+mj-lt"/>
                        </a:rPr>
                        <a:t>networks </a:t>
                      </a:r>
                      <a:r>
                        <a:rPr lang="en-GB" sz="1600" dirty="0" smtClean="0">
                          <a:effectLst/>
                          <a:latin typeface="+mj-lt"/>
                        </a:rPr>
                        <a:t>Germany)</a:t>
                      </a:r>
                      <a:endParaRPr lang="de-DE" sz="1600" dirty="0">
                        <a:effectLst/>
                        <a:latin typeface="+mj-lt"/>
                        <a:ea typeface="Times New Roman"/>
                      </a:endParaRPr>
                    </a:p>
                  </a:txBody>
                  <a:tcPr marL="68580" marR="68580" marT="0" marB="0"/>
                </a:tc>
                <a:tc>
                  <a:txBody>
                    <a:bodyPr/>
                    <a:lstStyle/>
                    <a:p>
                      <a:pPr algn="ctr">
                        <a:spcAft>
                          <a:spcPts val="0"/>
                        </a:spcAft>
                      </a:pPr>
                      <a:r>
                        <a:rPr lang="en-GB" sz="1600">
                          <a:effectLst/>
                          <a:latin typeface="+mj-lt"/>
                        </a:rPr>
                        <a:t>X</a:t>
                      </a:r>
                      <a:endParaRPr lang="de-DE" sz="1600">
                        <a:effectLst/>
                        <a:latin typeface="+mj-lt"/>
                        <a:ea typeface="Times New Roman"/>
                      </a:endParaRPr>
                    </a:p>
                  </a:txBody>
                  <a:tcPr marL="68580" marR="68580" marT="0" marB="0"/>
                </a:tc>
                <a:tc>
                  <a:txBody>
                    <a:bodyPr/>
                    <a:lstStyle/>
                    <a:p>
                      <a:pPr algn="ctr">
                        <a:spcAft>
                          <a:spcPts val="0"/>
                        </a:spcAft>
                      </a:pPr>
                      <a:r>
                        <a:rPr lang="en-GB" sz="1600" dirty="0">
                          <a:effectLst/>
                          <a:latin typeface="+mj-lt"/>
                        </a:rPr>
                        <a:t> </a:t>
                      </a:r>
                      <a:endParaRPr lang="de-DE" sz="1600" dirty="0">
                        <a:effectLst/>
                        <a:latin typeface="+mj-lt"/>
                        <a:ea typeface="Times New Roman"/>
                      </a:endParaRPr>
                    </a:p>
                  </a:txBody>
                  <a:tcPr marL="68580" marR="68580" marT="0" marB="0"/>
                </a:tc>
              </a:tr>
              <a:tr h="254803">
                <a:tc>
                  <a:txBody>
                    <a:bodyPr/>
                    <a:lstStyle/>
                    <a:p>
                      <a:pPr marL="342900" lvl="0" indent="-342900">
                        <a:spcAft>
                          <a:spcPts val="0"/>
                        </a:spcAft>
                        <a:buFont typeface="Courier New"/>
                        <a:buChar char="o"/>
                      </a:pPr>
                      <a:r>
                        <a:rPr lang="de-DE" sz="1600" dirty="0" smtClean="0">
                          <a:effectLst/>
                          <a:latin typeface="+mj-lt"/>
                          <a:ea typeface="Times New Roman"/>
                        </a:rPr>
                        <a:t>(ZIM-NEMO)</a:t>
                      </a:r>
                      <a:endParaRPr lang="de-DE" sz="1600" dirty="0">
                        <a:effectLst/>
                        <a:latin typeface="+mj-lt"/>
                        <a:ea typeface="Times New Roman"/>
                      </a:endParaRPr>
                    </a:p>
                  </a:txBody>
                  <a:tcPr marL="68580" marR="68580" marT="0" marB="0"/>
                </a:tc>
                <a:tc>
                  <a:txBody>
                    <a:bodyPr/>
                    <a:lstStyle/>
                    <a:p>
                      <a:pPr algn="ctr">
                        <a:spcAft>
                          <a:spcPts val="0"/>
                        </a:spcAft>
                      </a:pPr>
                      <a:r>
                        <a:rPr lang="de-DE" sz="1600" dirty="0" smtClean="0">
                          <a:effectLst/>
                          <a:latin typeface="+mj-lt"/>
                          <a:ea typeface="Times New Roman"/>
                        </a:rPr>
                        <a:t>X</a:t>
                      </a:r>
                      <a:endParaRPr lang="de-DE" sz="1600" dirty="0">
                        <a:effectLst/>
                        <a:latin typeface="+mj-lt"/>
                        <a:ea typeface="Times New Roman"/>
                      </a:endParaRPr>
                    </a:p>
                  </a:txBody>
                  <a:tcPr marL="68580" marR="68580" marT="0" marB="0"/>
                </a:tc>
                <a:tc>
                  <a:txBody>
                    <a:bodyPr/>
                    <a:lstStyle/>
                    <a:p>
                      <a:pPr algn="ctr">
                        <a:spcAft>
                          <a:spcPts val="0"/>
                        </a:spcAft>
                      </a:pPr>
                      <a:endParaRPr lang="de-DE" sz="1600" dirty="0">
                        <a:effectLst/>
                        <a:latin typeface="+mj-lt"/>
                        <a:ea typeface="Times New Roman"/>
                      </a:endParaRPr>
                    </a:p>
                  </a:txBody>
                  <a:tcPr marL="68580" marR="68580" marT="0" marB="0"/>
                </a:tc>
              </a:tr>
            </a:tbl>
          </a:graphicData>
        </a:graphic>
      </p:graphicFrame>
      <p:sp>
        <p:nvSpPr>
          <p:cNvPr id="9" name="Textfeld 8"/>
          <p:cNvSpPr txBox="1"/>
          <p:nvPr/>
        </p:nvSpPr>
        <p:spPr>
          <a:xfrm>
            <a:off x="6696817" y="1864183"/>
            <a:ext cx="2205884" cy="3046988"/>
          </a:xfrm>
          <a:prstGeom prst="rect">
            <a:avLst/>
          </a:prstGeom>
          <a:noFill/>
        </p:spPr>
        <p:txBody>
          <a:bodyPr wrap="square" rtlCol="0">
            <a:spAutoFit/>
          </a:bodyPr>
          <a:lstStyle/>
          <a:p>
            <a:pPr>
              <a:spcAft>
                <a:spcPts val="1200"/>
              </a:spcAft>
              <a:buClr>
                <a:srgbClr val="00786B"/>
              </a:buClr>
              <a:buSzPct val="150000"/>
            </a:pPr>
            <a:r>
              <a:rPr lang="en-US" dirty="0" smtClean="0">
                <a:latin typeface="+mj-lt"/>
              </a:rPr>
              <a:t>Indirect project funding</a:t>
            </a:r>
          </a:p>
          <a:p>
            <a:pPr marL="285750" indent="-285750">
              <a:spcAft>
                <a:spcPts val="1200"/>
              </a:spcAft>
              <a:buClr>
                <a:srgbClr val="00786B"/>
              </a:buClr>
              <a:buSzPct val="150000"/>
              <a:buFont typeface="Arial" pitchFamily="34" charset="0"/>
              <a:buChar char="•"/>
            </a:pPr>
            <a:r>
              <a:rPr lang="en-US" dirty="0" smtClean="0">
                <a:latin typeface="+mj-lt"/>
              </a:rPr>
              <a:t>Most </a:t>
            </a:r>
            <a:r>
              <a:rPr lang="en-US" dirty="0" smtClean="0">
                <a:latin typeface="+mj-lt"/>
              </a:rPr>
              <a:t>SME programs by the BMWi are “technology neutral” </a:t>
            </a:r>
          </a:p>
          <a:p>
            <a:pPr>
              <a:spcAft>
                <a:spcPts val="1200"/>
              </a:spcAft>
              <a:buClr>
                <a:srgbClr val="00786B"/>
              </a:buClr>
              <a:buSzPct val="150000"/>
            </a:pPr>
            <a:endParaRPr lang="en-US" dirty="0" smtClean="0">
              <a:latin typeface="+mj-lt"/>
            </a:endParaRPr>
          </a:p>
          <a:p>
            <a:pPr marL="285750" indent="-285750">
              <a:spcAft>
                <a:spcPts val="1200"/>
              </a:spcAft>
              <a:buClr>
                <a:srgbClr val="00786B"/>
              </a:buClr>
              <a:buSzPct val="150000"/>
              <a:buFont typeface="Arial" pitchFamily="34" charset="0"/>
              <a:buChar char="•"/>
            </a:pPr>
            <a:endParaRPr lang="de-DE" dirty="0" err="1" smtClean="0">
              <a:latin typeface="+mj-lt"/>
            </a:endParaRPr>
          </a:p>
        </p:txBody>
      </p:sp>
      <p:sp>
        <p:nvSpPr>
          <p:cNvPr id="2" name="Datumsplatzhalter 1"/>
          <p:cNvSpPr>
            <a:spLocks noGrp="1"/>
          </p:cNvSpPr>
          <p:nvPr>
            <p:ph type="dt" sz="half" idx="10"/>
          </p:nvPr>
        </p:nvSpPr>
        <p:spPr/>
        <p:txBody>
          <a:bodyPr/>
          <a:lstStyle/>
          <a:p>
            <a:endParaRPr lang="en-US" dirty="0" smtClean="0"/>
          </a:p>
        </p:txBody>
      </p:sp>
      <p:sp>
        <p:nvSpPr>
          <p:cNvPr id="3" name="Fußzeilenplatzhalter 2"/>
          <p:cNvSpPr>
            <a:spLocks noGrp="1"/>
          </p:cNvSpPr>
          <p:nvPr>
            <p:ph type="ftr" sz="quarter" idx="11"/>
          </p:nvPr>
        </p:nvSpPr>
        <p:spPr/>
        <p:txBody>
          <a:bodyPr/>
          <a:lstStyle/>
          <a:p>
            <a:endParaRPr lang="de-DE" dirty="0"/>
          </a:p>
        </p:txBody>
      </p:sp>
    </p:spTree>
    <p:extLst>
      <p:ext uri="{BB962C8B-B14F-4D97-AF65-F5344CB8AC3E}">
        <p14:creationId xmlns:p14="http://schemas.microsoft.com/office/powerpoint/2010/main" val="202713163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xEl>
                                              <p:pRg st="0" end="0"/>
                                            </p:txEl>
                                          </p:spTgt>
                                        </p:tgtEl>
                                        <p:attrNameLst>
                                          <p:attrName>style.visibility</p:attrName>
                                        </p:attrNameLst>
                                      </p:cBhvr>
                                      <p:to>
                                        <p:strVal val="visible"/>
                                      </p:to>
                                    </p:set>
                                    <p:anim calcmode="lin" valueType="num">
                                      <p:cBhvr additive="base">
                                        <p:cTn id="13"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anim calcmode="lin" valueType="num">
                                      <p:cBhvr additive="base">
                                        <p:cTn id="19" dur="500" fill="hold"/>
                                        <p:tgtEl>
                                          <p:spTgt spid="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5" name="Textfeld 4"/>
          <p:cNvSpPr txBox="1"/>
          <p:nvPr/>
        </p:nvSpPr>
        <p:spPr>
          <a:xfrm>
            <a:off x="1172316" y="1775279"/>
            <a:ext cx="7776812" cy="1785104"/>
          </a:xfrm>
          <a:prstGeom prst="rect">
            <a:avLst/>
          </a:prstGeom>
          <a:noFill/>
        </p:spPr>
        <p:txBody>
          <a:bodyPr wrap="square" rtlCol="0">
            <a:spAutoFit/>
          </a:bodyPr>
          <a:lstStyle/>
          <a:p>
            <a:pPr>
              <a:spcAft>
                <a:spcPts val="1200"/>
              </a:spcAft>
              <a:buClr>
                <a:srgbClr val="00786B"/>
              </a:buClr>
              <a:buSzPct val="150000"/>
            </a:pPr>
            <a:endParaRPr lang="de-DE" sz="2000" dirty="0" smtClean="0">
              <a:latin typeface="+mj-lt"/>
            </a:endParaRPr>
          </a:p>
          <a:p>
            <a:pPr>
              <a:spcAft>
                <a:spcPts val="1200"/>
              </a:spcAft>
              <a:buClr>
                <a:srgbClr val="00786B"/>
              </a:buClr>
              <a:buSzPct val="150000"/>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721695" cy="400110"/>
          </a:xfrm>
          <a:prstGeom prst="rect">
            <a:avLst/>
          </a:prstGeom>
          <a:noFill/>
        </p:spPr>
        <p:txBody>
          <a:bodyPr wrap="none" rtlCol="0">
            <a:spAutoFit/>
          </a:bodyPr>
          <a:lstStyle/>
          <a:p>
            <a:r>
              <a:rPr lang="en-US" sz="2000" b="1" dirty="0">
                <a:solidFill>
                  <a:schemeClr val="bg1"/>
                </a:solidFill>
              </a:rPr>
              <a:t>The German Research and Innovation System </a:t>
            </a:r>
            <a:endParaRPr lang="de-DE" sz="2000" b="1" dirty="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5620" y="987213"/>
            <a:ext cx="5648680" cy="5272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feld 12"/>
          <p:cNvSpPr txBox="1"/>
          <p:nvPr/>
        </p:nvSpPr>
        <p:spPr>
          <a:xfrm>
            <a:off x="6696817" y="1165683"/>
            <a:ext cx="2205884" cy="3600986"/>
          </a:xfrm>
          <a:prstGeom prst="rect">
            <a:avLst/>
          </a:prstGeom>
          <a:noFill/>
        </p:spPr>
        <p:txBody>
          <a:bodyPr wrap="square" rtlCol="0">
            <a:spAutoFit/>
          </a:bodyPr>
          <a:lstStyle/>
          <a:p>
            <a:pPr marL="285750" indent="-285750">
              <a:spcAft>
                <a:spcPts val="1200"/>
              </a:spcAft>
              <a:buClr>
                <a:srgbClr val="00786B"/>
              </a:buClr>
              <a:buSzPct val="150000"/>
              <a:buFont typeface="Arial" pitchFamily="34" charset="0"/>
              <a:buChar char="•"/>
            </a:pPr>
            <a:r>
              <a:rPr lang="en-US" dirty="0">
                <a:latin typeface="+mj-lt"/>
              </a:rPr>
              <a:t>B</a:t>
            </a:r>
            <a:r>
              <a:rPr lang="en-US" dirty="0" smtClean="0">
                <a:latin typeface="+mj-lt"/>
              </a:rPr>
              <a:t>MBF the most important funder of R&amp;D project funding, mostly direct funding</a:t>
            </a:r>
          </a:p>
          <a:p>
            <a:pPr marL="285750" indent="-285750">
              <a:spcAft>
                <a:spcPts val="1200"/>
              </a:spcAft>
              <a:buClr>
                <a:srgbClr val="00786B"/>
              </a:buClr>
              <a:buSzPct val="150000"/>
              <a:buFont typeface="Arial" pitchFamily="34" charset="0"/>
              <a:buChar char="•"/>
            </a:pPr>
            <a:r>
              <a:rPr lang="en-US" dirty="0" smtClean="0">
                <a:latin typeface="+mj-lt"/>
              </a:rPr>
              <a:t>Followed by the </a:t>
            </a:r>
            <a:r>
              <a:rPr lang="en-US" dirty="0" err="1" smtClean="0">
                <a:latin typeface="+mj-lt"/>
              </a:rPr>
              <a:t>BMWi</a:t>
            </a:r>
            <a:r>
              <a:rPr lang="en-US" dirty="0" smtClean="0">
                <a:latin typeface="+mj-lt"/>
              </a:rPr>
              <a:t>, mostly indirect SME funding</a:t>
            </a:r>
          </a:p>
          <a:p>
            <a:pPr>
              <a:spcAft>
                <a:spcPts val="1200"/>
              </a:spcAft>
              <a:buClr>
                <a:srgbClr val="00786B"/>
              </a:buClr>
              <a:buSzPct val="150000"/>
            </a:pPr>
            <a:endParaRPr lang="en-US" dirty="0" smtClean="0">
              <a:latin typeface="+mj-lt"/>
            </a:endParaRPr>
          </a:p>
          <a:p>
            <a:pPr marL="285750" indent="-285750">
              <a:spcAft>
                <a:spcPts val="1200"/>
              </a:spcAft>
              <a:buClr>
                <a:srgbClr val="00786B"/>
              </a:buClr>
              <a:buSzPct val="150000"/>
              <a:buFont typeface="Arial" pitchFamily="34" charset="0"/>
              <a:buChar char="•"/>
            </a:pPr>
            <a:endParaRPr lang="de-DE" dirty="0" err="1" smtClean="0">
              <a:latin typeface="+mj-lt"/>
            </a:endParaRPr>
          </a:p>
        </p:txBody>
      </p:sp>
    </p:spTree>
    <p:extLst>
      <p:ext uri="{BB962C8B-B14F-4D97-AF65-F5344CB8AC3E}">
        <p14:creationId xmlns:p14="http://schemas.microsoft.com/office/powerpoint/2010/main" val="326663616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
                                            <p:txEl>
                                              <p:pRg st="1" end="1"/>
                                            </p:txEl>
                                          </p:spTgt>
                                        </p:tgtEl>
                                        <p:attrNameLst>
                                          <p:attrName>style.visibility</p:attrName>
                                        </p:attrNameLst>
                                      </p:cBhvr>
                                      <p:to>
                                        <p:strVal val="visible"/>
                                      </p:to>
                                    </p:set>
                                    <p:anim calcmode="lin" valueType="num">
                                      <p:cBhvr additive="base">
                                        <p:cTn id="19"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Textfeld 152"/>
          <p:cNvSpPr txBox="1"/>
          <p:nvPr/>
        </p:nvSpPr>
        <p:spPr>
          <a:xfrm>
            <a:off x="518744" y="298948"/>
            <a:ext cx="296876" cy="461665"/>
          </a:xfrm>
          <a:prstGeom prst="rect">
            <a:avLst/>
          </a:prstGeom>
          <a:noFill/>
        </p:spPr>
        <p:txBody>
          <a:bodyPr wrap="none" rtlCol="0">
            <a:spAutoFit/>
          </a:bodyPr>
          <a:lstStyle/>
          <a:p>
            <a:r>
              <a:rPr lang="de-DE" sz="2400" b="1" dirty="0" smtClean="0">
                <a:solidFill>
                  <a:schemeClr val="bg1"/>
                </a:solidFill>
              </a:rPr>
              <a:t>1</a:t>
            </a:r>
          </a:p>
        </p:txBody>
      </p:sp>
      <p:sp>
        <p:nvSpPr>
          <p:cNvPr id="5" name="Textfeld 4"/>
          <p:cNvSpPr txBox="1"/>
          <p:nvPr/>
        </p:nvSpPr>
        <p:spPr>
          <a:xfrm>
            <a:off x="1172316" y="1775279"/>
            <a:ext cx="7776812" cy="1785104"/>
          </a:xfrm>
          <a:prstGeom prst="rect">
            <a:avLst/>
          </a:prstGeom>
          <a:noFill/>
        </p:spPr>
        <p:txBody>
          <a:bodyPr wrap="square" rtlCol="0">
            <a:spAutoFit/>
          </a:bodyPr>
          <a:lstStyle/>
          <a:p>
            <a:pPr>
              <a:spcAft>
                <a:spcPts val="1200"/>
              </a:spcAft>
              <a:buClr>
                <a:srgbClr val="00786B"/>
              </a:buClr>
              <a:buSzPct val="150000"/>
            </a:pPr>
            <a:endParaRPr lang="de-DE" sz="2000" dirty="0" smtClean="0">
              <a:latin typeface="+mj-lt"/>
            </a:endParaRPr>
          </a:p>
          <a:p>
            <a:pPr>
              <a:spcAft>
                <a:spcPts val="1200"/>
              </a:spcAft>
              <a:buClr>
                <a:srgbClr val="00786B"/>
              </a:buClr>
              <a:buSzPct val="150000"/>
            </a:pPr>
            <a:endParaRPr lang="en-GB" sz="2000" dirty="0" smtClean="0">
              <a:latin typeface="+mj-lt"/>
            </a:endParaRPr>
          </a:p>
          <a:p>
            <a:pPr marL="285750" indent="-285750">
              <a:spcAft>
                <a:spcPts val="1200"/>
              </a:spcAft>
              <a:buClr>
                <a:srgbClr val="00786B"/>
              </a:buClr>
              <a:buSzPct val="150000"/>
              <a:buFont typeface="Arial" pitchFamily="34" charset="0"/>
              <a:buChar char="•"/>
            </a:pPr>
            <a:endParaRPr lang="en-GB" sz="2000" dirty="0" smtClean="0">
              <a:latin typeface="+mj-lt"/>
            </a:endParaRPr>
          </a:p>
          <a:p>
            <a:pPr marL="285750" indent="-285750">
              <a:spcAft>
                <a:spcPts val="1200"/>
              </a:spcAft>
              <a:buClr>
                <a:srgbClr val="00786B"/>
              </a:buClr>
              <a:buSzPct val="150000"/>
              <a:buFont typeface="Arial" pitchFamily="34" charset="0"/>
              <a:buChar char="•"/>
            </a:pPr>
            <a:r>
              <a:rPr lang="en-GB" sz="2000" dirty="0" smtClean="0">
                <a:latin typeface="+mj-lt"/>
              </a:rPr>
              <a:t>2011:</a:t>
            </a:r>
          </a:p>
        </p:txBody>
      </p:sp>
      <p:sp>
        <p:nvSpPr>
          <p:cNvPr id="9" name="Textfeld 8"/>
          <p:cNvSpPr txBox="1"/>
          <p:nvPr/>
        </p:nvSpPr>
        <p:spPr>
          <a:xfrm>
            <a:off x="1204554" y="810623"/>
            <a:ext cx="5622821" cy="400110"/>
          </a:xfrm>
          <a:prstGeom prst="rect">
            <a:avLst/>
          </a:prstGeom>
          <a:noFill/>
        </p:spPr>
        <p:txBody>
          <a:bodyPr wrap="none" rtlCol="0">
            <a:spAutoFit/>
          </a:bodyPr>
          <a:lstStyle/>
          <a:p>
            <a:r>
              <a:rPr lang="en-US" sz="2000" b="1" dirty="0">
                <a:solidFill>
                  <a:schemeClr val="bg1"/>
                </a:solidFill>
              </a:rPr>
              <a:t>Innovation and technology support for SMEs </a:t>
            </a:r>
            <a:endParaRPr lang="de-DE" sz="2000" b="1" dirty="0" smtClean="0">
              <a:solidFill>
                <a:schemeClr val="bg1"/>
              </a:solidFill>
            </a:endParaRPr>
          </a:p>
        </p:txBody>
      </p:sp>
      <p:sp>
        <p:nvSpPr>
          <p:cNvPr id="10" name="Textfeld 9"/>
          <p:cNvSpPr txBox="1"/>
          <p:nvPr/>
        </p:nvSpPr>
        <p:spPr>
          <a:xfrm>
            <a:off x="1204554" y="375203"/>
            <a:ext cx="5721695" cy="400110"/>
          </a:xfrm>
          <a:prstGeom prst="rect">
            <a:avLst/>
          </a:prstGeom>
          <a:noFill/>
        </p:spPr>
        <p:txBody>
          <a:bodyPr wrap="none" rtlCol="0">
            <a:spAutoFit/>
          </a:bodyPr>
          <a:lstStyle/>
          <a:p>
            <a:r>
              <a:rPr lang="en-US" sz="2000" b="1" dirty="0">
                <a:solidFill>
                  <a:schemeClr val="bg1"/>
                </a:solidFill>
              </a:rPr>
              <a:t>The German Research and Innovation System </a:t>
            </a:r>
            <a:endParaRPr lang="de-DE" sz="2000" b="1" dirty="0">
              <a:solidFill>
                <a:schemeClr val="bg1"/>
              </a:solidFill>
            </a:endParaRPr>
          </a:p>
        </p:txBody>
      </p:sp>
      <p:sp>
        <p:nvSpPr>
          <p:cNvPr id="11" name="Fußzeilenplatzhalter 3"/>
          <p:cNvSpPr>
            <a:spLocks noGrp="1"/>
          </p:cNvSpPr>
          <p:nvPr>
            <p:ph type="ftr" sz="quarter" idx="12"/>
          </p:nvPr>
        </p:nvSpPr>
        <p:spPr>
          <a:xfrm>
            <a:off x="1260000" y="6399300"/>
            <a:ext cx="6099175" cy="152400"/>
          </a:xfrm>
        </p:spPr>
        <p:txBody>
          <a:bodyPr/>
          <a:lstStyle/>
          <a:p>
            <a:pPr algn="l">
              <a:defRPr/>
            </a:pPr>
            <a:endParaRPr lang="de-DE" dirty="0"/>
          </a:p>
        </p:txBody>
      </p:sp>
      <p:sp>
        <p:nvSpPr>
          <p:cNvPr id="12" name="Datumsplatzhalter 1"/>
          <p:cNvSpPr>
            <a:spLocks noGrp="1"/>
          </p:cNvSpPr>
          <p:nvPr>
            <p:ph type="dt" sz="half" idx="10"/>
          </p:nvPr>
        </p:nvSpPr>
        <p:spPr>
          <a:xfrm>
            <a:off x="1260000" y="6551700"/>
            <a:ext cx="6094413" cy="153900"/>
          </a:xfrm>
        </p:spPr>
        <p:txBody>
          <a:bodyPr/>
          <a:lstStyle/>
          <a:p>
            <a:pPr>
              <a:defRPr/>
            </a:pPr>
            <a:endParaRPr lang="de-DE"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26" y="1160083"/>
            <a:ext cx="6977038"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Textfeld 12"/>
          <p:cNvSpPr txBox="1"/>
          <p:nvPr/>
        </p:nvSpPr>
        <p:spPr>
          <a:xfrm>
            <a:off x="7111998" y="1759862"/>
            <a:ext cx="1790701" cy="2394700"/>
          </a:xfrm>
          <a:prstGeom prst="rect">
            <a:avLst/>
          </a:prstGeom>
          <a:noFill/>
        </p:spPr>
        <p:txBody>
          <a:bodyPr wrap="square" rtlCol="0">
            <a:spAutoFit/>
          </a:bodyPr>
          <a:lstStyle/>
          <a:p>
            <a:pPr marL="285750" indent="-285750">
              <a:spcAft>
                <a:spcPts val="1200"/>
              </a:spcAft>
              <a:buClr>
                <a:srgbClr val="00786B"/>
              </a:buClr>
              <a:buSzPct val="150000"/>
              <a:buFont typeface="Arial" pitchFamily="34" charset="0"/>
              <a:buChar char="•"/>
            </a:pPr>
            <a:r>
              <a:rPr lang="en-US" dirty="0" smtClean="0">
                <a:latin typeface="+mj-lt"/>
              </a:rPr>
              <a:t>Expenditures in 2011: 12.0 bn. Euros, 2005: 7.8 bn. Euros</a:t>
            </a:r>
          </a:p>
          <a:p>
            <a:pPr marL="285750" indent="-285750">
              <a:spcAft>
                <a:spcPts val="1200"/>
              </a:spcAft>
              <a:buClr>
                <a:srgbClr val="00786B"/>
              </a:buClr>
              <a:buSzPct val="150000"/>
              <a:buFont typeface="Arial" pitchFamily="34" charset="0"/>
              <a:buChar char="•"/>
            </a:pPr>
            <a:endParaRPr lang="en-US" dirty="0" smtClean="0">
              <a:latin typeface="+mj-lt"/>
            </a:endParaRPr>
          </a:p>
          <a:p>
            <a:pPr marL="285750" indent="-285750">
              <a:spcAft>
                <a:spcPts val="1200"/>
              </a:spcAft>
              <a:buClr>
                <a:srgbClr val="00786B"/>
              </a:buClr>
              <a:buSzPct val="150000"/>
              <a:buFont typeface="Arial" pitchFamily="34" charset="0"/>
              <a:buChar char="•"/>
            </a:pPr>
            <a:endParaRPr lang="de-DE" dirty="0" err="1" smtClean="0">
              <a:latin typeface="+mj-lt"/>
            </a:endParaRPr>
          </a:p>
        </p:txBody>
      </p:sp>
    </p:spTree>
    <p:extLst>
      <p:ext uri="{BB962C8B-B14F-4D97-AF65-F5344CB8AC3E}">
        <p14:creationId xmlns:p14="http://schemas.microsoft.com/office/powerpoint/2010/main" val="82961939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build="p"/>
    </p:bldLst>
  </p:timing>
</p:sld>
</file>

<file path=ppt/theme/theme1.xml><?xml version="1.0" encoding="utf-8"?>
<a:theme xmlns:a="http://schemas.openxmlformats.org/drawingml/2006/main" name="DRFZ Content">
  <a:themeElements>
    <a:clrScheme name="DIW 1">
      <a:dk1>
        <a:srgbClr val="131313"/>
      </a:dk1>
      <a:lt1>
        <a:sysClr val="window" lastClr="FFFFFF"/>
      </a:lt1>
      <a:dk2>
        <a:srgbClr val="5F6C73"/>
      </a:dk2>
      <a:lt2>
        <a:srgbClr val="D1D6DA"/>
      </a:lt2>
      <a:accent1>
        <a:srgbClr val="00786B"/>
      </a:accent1>
      <a:accent2>
        <a:srgbClr val="5E7C8F"/>
      </a:accent2>
      <a:accent3>
        <a:srgbClr val="195A96"/>
      </a:accent3>
      <a:accent4>
        <a:srgbClr val="B47DAF"/>
      </a:accent4>
      <a:accent5>
        <a:srgbClr val="F0323C"/>
      </a:accent5>
      <a:accent6>
        <a:srgbClr val="CD965F"/>
      </a:accent6>
      <a:hlink>
        <a:srgbClr val="000000"/>
      </a:hlink>
      <a:folHlink>
        <a:srgbClr val="00000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defPPr>
      </a:lstStyle>
    </a:txDef>
  </a:objectDefaults>
  <a:extraClrSchemeLst/>
</a:theme>
</file>

<file path=ppt/theme/theme2.xml><?xml version="1.0" encoding="utf-8"?>
<a:theme xmlns:a="http://schemas.openxmlformats.org/drawingml/2006/main" name="DRFZ - Schlussfolie">
  <a:themeElements>
    <a:clrScheme name="DIW 1">
      <a:dk1>
        <a:srgbClr val="131313"/>
      </a:dk1>
      <a:lt1>
        <a:sysClr val="window" lastClr="FFFFFF"/>
      </a:lt1>
      <a:dk2>
        <a:srgbClr val="5F6C73"/>
      </a:dk2>
      <a:lt2>
        <a:srgbClr val="D1D6DA"/>
      </a:lt2>
      <a:accent1>
        <a:srgbClr val="00786B"/>
      </a:accent1>
      <a:accent2>
        <a:srgbClr val="5E7C8F"/>
      </a:accent2>
      <a:accent3>
        <a:srgbClr val="195A96"/>
      </a:accent3>
      <a:accent4>
        <a:srgbClr val="B47DAF"/>
      </a:accent4>
      <a:accent5>
        <a:srgbClr val="F0323C"/>
      </a:accent5>
      <a:accent6>
        <a:srgbClr val="CD965F"/>
      </a:accent6>
      <a:hlink>
        <a:srgbClr val="000000"/>
      </a:hlink>
      <a:folHlink>
        <a:srgbClr val="00000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solidFill>
          <a:srgbClr val="6DA5D5"/>
        </a:solidFill>
        <a:ln w="9525">
          <a:noFill/>
          <a:miter lim="800000"/>
          <a:headEnd/>
          <a:tailEnd/>
        </a:ln>
      </a:spPr>
      <a:bodyPr lIns="432000" tIns="0" rIns="720000" bIns="0">
        <a:prstTxWarp prst="textNoShape">
          <a:avLst/>
        </a:prstTxWarp>
      </a:bodyPr>
      <a:lstStyle>
        <a:defPPr marL="323850" indent="-323850" eaLnBrk="0" hangingPunct="0">
          <a:lnSpc>
            <a:spcPct val="120000"/>
          </a:lnSpc>
          <a:spcAft>
            <a:spcPts val="1000"/>
          </a:spcAft>
          <a:buClr>
            <a:schemeClr val="tx2"/>
          </a:buClr>
          <a:buSzPct val="85000"/>
          <a:defRPr sz="1100" dirty="0">
            <a:solidFill>
              <a:schemeClr val="tx2"/>
            </a:solidFill>
            <a:ea typeface="Arial" pitchFamily="-65" charset="0"/>
            <a:cs typeface="Arial" pitchFamily="-65" charset="0"/>
          </a:defRPr>
        </a:defPPr>
      </a:lstStyle>
    </a:txDef>
  </a:objectDefaults>
  <a:extraClrSchemeLst/>
</a:theme>
</file>

<file path=ppt/theme/theme3.xml><?xml version="1.0" encoding="utf-8"?>
<a:theme xmlns:a="http://schemas.openxmlformats.org/drawingml/2006/main" name="DIW_Vorlage_DM2">
  <a:themeElements>
    <a:clrScheme name="DIW 1">
      <a:dk1>
        <a:srgbClr val="131313"/>
      </a:dk1>
      <a:lt1>
        <a:sysClr val="window" lastClr="FFFFFF"/>
      </a:lt1>
      <a:dk2>
        <a:srgbClr val="5F6C73"/>
      </a:dk2>
      <a:lt2>
        <a:srgbClr val="D1D6DA"/>
      </a:lt2>
      <a:accent1>
        <a:srgbClr val="00786B"/>
      </a:accent1>
      <a:accent2>
        <a:srgbClr val="5E7C8F"/>
      </a:accent2>
      <a:accent3>
        <a:srgbClr val="195A96"/>
      </a:accent3>
      <a:accent4>
        <a:srgbClr val="B47DAF"/>
      </a:accent4>
      <a:accent5>
        <a:srgbClr val="F0323C"/>
      </a:accent5>
      <a:accent6>
        <a:srgbClr val="CD965F"/>
      </a:accent6>
      <a:hlink>
        <a:srgbClr val="000000"/>
      </a:hlink>
      <a:folHlink>
        <a:srgbClr val="00000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F989D"/>
        </a:solidFill>
        <a:ln>
          <a:noFill/>
        </a:ln>
        <a:effectLst/>
      </a:spPr>
      <a:bodyPr anchor="ctr"/>
      <a:lstStyle>
        <a:defPPr algn="ctr" fontAlgn="auto">
          <a:spcBef>
            <a:spcPts val="0"/>
          </a:spcBef>
          <a:spcAft>
            <a:spcPts val="0"/>
          </a:spcAf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solidFill>
          <a:srgbClr val="6DA5D5"/>
        </a:solidFill>
        <a:ln w="9525">
          <a:noFill/>
          <a:miter lim="800000"/>
          <a:headEnd/>
          <a:tailEnd/>
        </a:ln>
      </a:spPr>
      <a:bodyPr lIns="432000" tIns="0" rIns="720000" bIns="0">
        <a:prstTxWarp prst="textNoShape">
          <a:avLst/>
        </a:prstTxWarp>
      </a:bodyPr>
      <a:lstStyle>
        <a:defPPr marL="323850" indent="-323850" eaLnBrk="0" hangingPunct="0">
          <a:lnSpc>
            <a:spcPct val="120000"/>
          </a:lnSpc>
          <a:spcAft>
            <a:spcPts val="1000"/>
          </a:spcAft>
          <a:buClr>
            <a:schemeClr val="tx2"/>
          </a:buClr>
          <a:buSzPct val="85000"/>
          <a:defRPr sz="1100" dirty="0">
            <a:solidFill>
              <a:schemeClr val="tx2"/>
            </a:solidFill>
            <a:ea typeface="Arial" pitchFamily="-65" charset="0"/>
            <a:cs typeface="Arial" pitchFamily="-65" charset="0"/>
          </a:defRPr>
        </a:defPPr>
      </a:lstStyle>
    </a:txDef>
  </a:objectDefaults>
  <a:extraClrSchemeLst/>
</a:theme>
</file>

<file path=ppt/theme/theme4.xml><?xml version="1.0" encoding="utf-8"?>
<a:theme xmlns:a="http://schemas.openxmlformats.org/drawingml/2006/main" name="DRFZ Kapitel-Intro">
  <a:themeElements>
    <a:clrScheme name="DIW 1">
      <a:dk1>
        <a:srgbClr val="131313"/>
      </a:dk1>
      <a:lt1>
        <a:sysClr val="window" lastClr="FFFFFF"/>
      </a:lt1>
      <a:dk2>
        <a:srgbClr val="5F6C73"/>
      </a:dk2>
      <a:lt2>
        <a:srgbClr val="D1D6DA"/>
      </a:lt2>
      <a:accent1>
        <a:srgbClr val="00786B"/>
      </a:accent1>
      <a:accent2>
        <a:srgbClr val="5E7C8F"/>
      </a:accent2>
      <a:accent3>
        <a:srgbClr val="195A96"/>
      </a:accent3>
      <a:accent4>
        <a:srgbClr val="B47DAF"/>
      </a:accent4>
      <a:accent5>
        <a:srgbClr val="F0323C"/>
      </a:accent5>
      <a:accent6>
        <a:srgbClr val="CD965F"/>
      </a:accent6>
      <a:hlink>
        <a:srgbClr val="000000"/>
      </a:hlink>
      <a:folHlink>
        <a:srgbClr val="00000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8F989D"/>
        </a:solidFill>
        <a:ln>
          <a:noFill/>
        </a:ln>
        <a:effectLst/>
      </a:spPr>
      <a:bodyPr anchor="ctr"/>
      <a:lstStyle>
        <a:defPPr algn="ctr" fontAlgn="auto">
          <a:spcBef>
            <a:spcPts val="0"/>
          </a:spcBef>
          <a:spcAft>
            <a:spcPts val="0"/>
          </a:spcAf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solidFill>
          <a:srgbClr val="6DA5D5"/>
        </a:solidFill>
        <a:ln w="9525">
          <a:noFill/>
          <a:miter lim="800000"/>
          <a:headEnd/>
          <a:tailEnd/>
        </a:ln>
      </a:spPr>
      <a:bodyPr lIns="432000" tIns="0" rIns="720000" bIns="0">
        <a:prstTxWarp prst="textNoShape">
          <a:avLst/>
        </a:prstTxWarp>
      </a:bodyPr>
      <a:lstStyle>
        <a:defPPr marL="323850" indent="-323850" eaLnBrk="0" hangingPunct="0">
          <a:lnSpc>
            <a:spcPct val="120000"/>
          </a:lnSpc>
          <a:spcAft>
            <a:spcPts val="1000"/>
          </a:spcAft>
          <a:buClr>
            <a:schemeClr val="tx2"/>
          </a:buClr>
          <a:buSzPct val="85000"/>
          <a:defRPr sz="1100" dirty="0">
            <a:solidFill>
              <a:schemeClr val="tx2"/>
            </a:solidFill>
            <a:ea typeface="Arial" pitchFamily="-65" charset="0"/>
            <a:cs typeface="Arial" pitchFamily="-65" charset="0"/>
          </a:defRPr>
        </a:defPPr>
      </a:lstStyle>
    </a:txDef>
  </a:objectDefaults>
  <a:extraClrSchemeLst/>
</a:theme>
</file>

<file path=ppt/theme/theme5.xml><?xml version="1.0" encoding="utf-8"?>
<a:theme xmlns:a="http://schemas.openxmlformats.org/drawingml/2006/main" name="1_DRFZ Content">
  <a:themeElements>
    <a:clrScheme name="DIW 1">
      <a:dk1>
        <a:srgbClr val="131313"/>
      </a:dk1>
      <a:lt1>
        <a:sysClr val="window" lastClr="FFFFFF"/>
      </a:lt1>
      <a:dk2>
        <a:srgbClr val="5F6C73"/>
      </a:dk2>
      <a:lt2>
        <a:srgbClr val="D1D6DA"/>
      </a:lt2>
      <a:accent1>
        <a:srgbClr val="00786B"/>
      </a:accent1>
      <a:accent2>
        <a:srgbClr val="5E7C8F"/>
      </a:accent2>
      <a:accent3>
        <a:srgbClr val="195A96"/>
      </a:accent3>
      <a:accent4>
        <a:srgbClr val="B47DAF"/>
      </a:accent4>
      <a:accent5>
        <a:srgbClr val="F0323C"/>
      </a:accent5>
      <a:accent6>
        <a:srgbClr val="CD965F"/>
      </a:accent6>
      <a:hlink>
        <a:srgbClr val="000000"/>
      </a:hlink>
      <a:folHlink>
        <a:srgbClr val="00000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a:solidFill>
            <a:schemeClr val="accent2"/>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err="1" smtClean="0"/>
        </a:defPPr>
      </a:lstStyle>
    </a:txDef>
  </a:objectDefaults>
  <a:extraClrSchemeLst/>
</a:theme>
</file>

<file path=ppt/theme/theme6.xml><?xml version="1.0" encoding="utf-8"?>
<a:theme xmlns:a="http://schemas.openxmlformats.org/drawingml/2006/main" name="1_DRFZ - Schlussfolie">
  <a:themeElements>
    <a:clrScheme name="DIW 1">
      <a:dk1>
        <a:srgbClr val="131313"/>
      </a:dk1>
      <a:lt1>
        <a:sysClr val="window" lastClr="FFFFFF"/>
      </a:lt1>
      <a:dk2>
        <a:srgbClr val="5F6C73"/>
      </a:dk2>
      <a:lt2>
        <a:srgbClr val="D1D6DA"/>
      </a:lt2>
      <a:accent1>
        <a:srgbClr val="00786B"/>
      </a:accent1>
      <a:accent2>
        <a:srgbClr val="5E7C8F"/>
      </a:accent2>
      <a:accent3>
        <a:srgbClr val="195A96"/>
      </a:accent3>
      <a:accent4>
        <a:srgbClr val="B47DAF"/>
      </a:accent4>
      <a:accent5>
        <a:srgbClr val="F0323C"/>
      </a:accent5>
      <a:accent6>
        <a:srgbClr val="CD965F"/>
      </a:accent6>
      <a:hlink>
        <a:srgbClr val="000000"/>
      </a:hlink>
      <a:folHlink>
        <a:srgbClr val="000000"/>
      </a:folHlink>
    </a:clrScheme>
    <a:fontScheme name="Hyperion">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solidFill>
          <a:srgbClr val="6DA5D5"/>
        </a:solidFill>
        <a:ln w="9525">
          <a:noFill/>
          <a:miter lim="800000"/>
          <a:headEnd/>
          <a:tailEnd/>
        </a:ln>
      </a:spPr>
      <a:bodyPr lIns="432000" tIns="0" rIns="720000" bIns="0">
        <a:prstTxWarp prst="textNoShape">
          <a:avLst/>
        </a:prstTxWarp>
      </a:bodyPr>
      <a:lstStyle>
        <a:defPPr marL="323850" indent="-323850" eaLnBrk="0" hangingPunct="0">
          <a:lnSpc>
            <a:spcPct val="120000"/>
          </a:lnSpc>
          <a:spcAft>
            <a:spcPts val="1000"/>
          </a:spcAft>
          <a:buClr>
            <a:schemeClr val="tx2"/>
          </a:buClr>
          <a:buSzPct val="85000"/>
          <a:defRPr sz="1100" dirty="0">
            <a:solidFill>
              <a:schemeClr val="tx2"/>
            </a:solidFill>
            <a:ea typeface="Arial" pitchFamily="-65" charset="0"/>
            <a:cs typeface="Arial" pitchFamily="-65" charset="0"/>
          </a:defRPr>
        </a:defPPr>
      </a:lstStyle>
    </a:txDef>
  </a:objectDefaults>
  <a:extraClrSchemeLst/>
</a:theme>
</file>

<file path=ppt/theme/theme7.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2487</Words>
  <Application>Microsoft Office PowerPoint</Application>
  <PresentationFormat>Bildschirmpräsentation (4:3)</PresentationFormat>
  <Paragraphs>321</Paragraphs>
  <Slides>19</Slides>
  <Notes>19</Notes>
  <HiddenSlides>0</HiddenSlides>
  <MMClips>0</MMClips>
  <ScaleCrop>false</ScaleCrop>
  <HeadingPairs>
    <vt:vector size="4" baseType="variant">
      <vt:variant>
        <vt:lpstr>Design</vt:lpstr>
      </vt:variant>
      <vt:variant>
        <vt:i4>6</vt:i4>
      </vt:variant>
      <vt:variant>
        <vt:lpstr>Folientitel</vt:lpstr>
      </vt:variant>
      <vt:variant>
        <vt:i4>19</vt:i4>
      </vt:variant>
    </vt:vector>
  </HeadingPairs>
  <TitlesOfParts>
    <vt:vector size="25" baseType="lpstr">
      <vt:lpstr>DRFZ Content</vt:lpstr>
      <vt:lpstr>DRFZ - Schlussfolie</vt:lpstr>
      <vt:lpstr>DIW_Vorlage_DM2</vt:lpstr>
      <vt:lpstr>DRFZ Kapitel-Intro</vt:lpstr>
      <vt:lpstr>1_DRFZ Content</vt:lpstr>
      <vt:lpstr>1_DRFZ - Schlussfolie</vt:lpstr>
      <vt:lpstr>Innovation Policy in Germany – Strategies and Programmes at the Federal and at the Regional Level  Alexander Eickelpasch,  German Institute for Economic Research (DIW Berlin), Berlin, Germany  New Industrial development  and system-based policies Villa Medicea di Artimino,  9 October  2012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DIW Berlin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Steinke, Hella</dc:creator>
  <cp:lastModifiedBy>Eickelpasch, Alexander</cp:lastModifiedBy>
  <cp:revision>159</cp:revision>
  <cp:lastPrinted>2012-10-07T09:49:28Z</cp:lastPrinted>
  <dcterms:created xsi:type="dcterms:W3CDTF">2012-04-20T12:31:36Z</dcterms:created>
  <dcterms:modified xsi:type="dcterms:W3CDTF">2012-10-09T11:18:26Z</dcterms:modified>
</cp:coreProperties>
</file>